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webextensions/webextension1.xml" ContentType="application/vnd.ms-office.webextension+xml"/>
  <Override PartName="/ppt/notesSlides/notesSlide16.xml" ContentType="application/vnd.openxmlformats-officedocument.presentationml.notesSlide+xml"/>
  <Override PartName="/ppt/webextensions/webextension2.xml" ContentType="application/vnd.ms-office.webextension+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36"/>
  </p:notesMasterIdLst>
  <p:handoutMasterIdLst>
    <p:handoutMasterId r:id="rId37"/>
  </p:handoutMasterIdLst>
  <p:sldIdLst>
    <p:sldId id="1291" r:id="rId6"/>
    <p:sldId id="1330" r:id="rId7"/>
    <p:sldId id="1329" r:id="rId8"/>
    <p:sldId id="1289" r:id="rId9"/>
    <p:sldId id="1338" r:id="rId10"/>
    <p:sldId id="1317" r:id="rId11"/>
    <p:sldId id="1332" r:id="rId12"/>
    <p:sldId id="1340" r:id="rId13"/>
    <p:sldId id="1341" r:id="rId14"/>
    <p:sldId id="1335" r:id="rId15"/>
    <p:sldId id="1355" r:id="rId16"/>
    <p:sldId id="1334" r:id="rId17"/>
    <p:sldId id="1337" r:id="rId18"/>
    <p:sldId id="1333" r:id="rId19"/>
    <p:sldId id="1336" r:id="rId20"/>
    <p:sldId id="1344" r:id="rId21"/>
    <p:sldId id="1345" r:id="rId22"/>
    <p:sldId id="1342" r:id="rId23"/>
    <p:sldId id="1351" r:id="rId24"/>
    <p:sldId id="1352" r:id="rId25"/>
    <p:sldId id="1353" r:id="rId26"/>
    <p:sldId id="1354" r:id="rId27"/>
    <p:sldId id="1343" r:id="rId28"/>
    <p:sldId id="1331" r:id="rId29"/>
    <p:sldId id="1339" r:id="rId30"/>
    <p:sldId id="1297" r:id="rId31"/>
    <p:sldId id="1327" r:id="rId32"/>
    <p:sldId id="1313" r:id="rId33"/>
    <p:sldId id="1309" r:id="rId34"/>
    <p:sldId id="1290" r:id="rId35"/>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387D750-615C-4F0D-BDC4-13D8F2242D3F}">
          <p14:sldIdLst>
            <p14:sldId id="1291"/>
            <p14:sldId id="1330"/>
            <p14:sldId id="1329"/>
            <p14:sldId id="1289"/>
            <p14:sldId id="1338"/>
            <p14:sldId id="1317"/>
            <p14:sldId id="1332"/>
            <p14:sldId id="1340"/>
            <p14:sldId id="1341"/>
            <p14:sldId id="1335"/>
            <p14:sldId id="1355"/>
            <p14:sldId id="1334"/>
            <p14:sldId id="1337"/>
            <p14:sldId id="1333"/>
            <p14:sldId id="1336"/>
            <p14:sldId id="1344"/>
            <p14:sldId id="1345"/>
            <p14:sldId id="1342"/>
            <p14:sldId id="1351"/>
            <p14:sldId id="1352"/>
            <p14:sldId id="1353"/>
            <p14:sldId id="1354"/>
            <p14:sldId id="1343"/>
            <p14:sldId id="1331"/>
            <p14:sldId id="1339"/>
            <p14:sldId id="1297"/>
            <p14:sldId id="1327"/>
            <p14:sldId id="1313"/>
            <p14:sldId id="1309"/>
            <p14:sldId id="1290"/>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969696"/>
    <a:srgbClr val="EB3C00"/>
    <a:srgbClr val="0072C6"/>
    <a:srgbClr val="0088EE"/>
    <a:srgbClr val="2D82FF"/>
    <a:srgbClr val="FFFF99"/>
    <a:srgbClr val="0042AC"/>
    <a:srgbClr val="D2D2D2"/>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327" autoAdjust="0"/>
    <p:restoredTop sz="68601" autoAdjust="0"/>
  </p:normalViewPr>
  <p:slideViewPr>
    <p:cSldViewPr snapToGrid="0">
      <p:cViewPr varScale="1">
        <p:scale>
          <a:sx n="78" d="100"/>
          <a:sy n="78" d="100"/>
        </p:scale>
        <p:origin x="268" y="64"/>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2922" y="66"/>
      </p:cViewPr>
      <p:guideLst>
        <p:guide orient="horz" pos="2904"/>
        <p:guide pos="2183"/>
        <p:guide orient="horz" pos="2952"/>
        <p:guide pos="223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4014100" y="0"/>
            <a:ext cx="3070860" cy="468630"/>
          </a:xfrm>
          <a:prstGeom prst="rect">
            <a:avLst/>
          </a:prstGeom>
        </p:spPr>
        <p:txBody>
          <a:bodyPr vert="horz" lIns="94044" tIns="47022" rIns="94044" bIns="47022" rtlCol="0"/>
          <a:lstStyle>
            <a:lvl1pPr algn="r">
              <a:defRPr sz="1200"/>
            </a:lvl1pPr>
          </a:lstStyle>
          <a:p>
            <a:fld id="{DE219B1A-AE41-483B-A766-69B9363DDA6A}" type="datetimeFigureOut">
              <a:rPr lang="en-US" smtClean="0"/>
              <a:t>2/25/2015</a:t>
            </a:fld>
            <a:endParaRPr lang="en-US"/>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1" name="Date Placeholder 10"/>
          <p:cNvSpPr>
            <a:spLocks noGrp="1"/>
          </p:cNvSpPr>
          <p:nvPr>
            <p:ph type="dt" idx="1"/>
          </p:nvPr>
        </p:nvSpPr>
        <p:spPr>
          <a:xfrm>
            <a:off x="4014100" y="0"/>
            <a:ext cx="3070860" cy="468630"/>
          </a:xfrm>
          <a:prstGeom prst="rect">
            <a:avLst/>
          </a:prstGeom>
        </p:spPr>
        <p:txBody>
          <a:bodyPr vert="horz" lIns="94044" tIns="47022" rIns="94044" bIns="47022" rtlCol="0"/>
          <a:lstStyle>
            <a:lvl1pPr algn="r">
              <a:defRPr sz="1200"/>
            </a:lvl1pPr>
          </a:lstStyle>
          <a:p>
            <a:fld id="{D51B1278-D92B-4AF3-A9C1-71DD298190CE}" type="datetimeFigureOut">
              <a:rPr lang="en-US" smtClean="0"/>
              <a:t>2/25/2015</a:t>
            </a:fld>
            <a:endParaRPr lang="en-US"/>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2/25/2015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63772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Dialog</a:t>
            </a:r>
          </a:p>
          <a:p>
            <a:endParaRPr lang="en-US" baseline="0" dirty="0" smtClean="0"/>
          </a:p>
          <a:p>
            <a:r>
              <a:rPr lang="en-US" baseline="0" dirty="0" smtClean="0"/>
              <a:t>Also have</a:t>
            </a:r>
          </a:p>
          <a:p>
            <a:r>
              <a:rPr lang="en-US" baseline="0" dirty="0" err="1" smtClean="0"/>
              <a:t>Peoplepicker</a:t>
            </a:r>
            <a:endParaRPr lang="en-US" baseline="0" dirty="0" smtClean="0"/>
          </a:p>
          <a:p>
            <a:r>
              <a:rPr lang="en-US" baseline="0" dirty="0" err="1" smtClean="0"/>
              <a:t>Documentpicker</a:t>
            </a:r>
            <a:endParaRPr lang="en-US" baseline="0" dirty="0" smtClean="0"/>
          </a:p>
          <a:p>
            <a:r>
              <a:rPr lang="en-US" baseline="0" dirty="0" smtClean="0"/>
              <a:t>Localized </a:t>
            </a:r>
            <a:r>
              <a:rPr lang="en-US" baseline="0" dirty="0" err="1" smtClean="0"/>
              <a:t>taxonomymenu</a:t>
            </a:r>
            <a:endParaRPr lang="en-US" dirty="0"/>
          </a:p>
        </p:txBody>
      </p:sp>
      <p:sp>
        <p:nvSpPr>
          <p:cNvPr id="4" name="Date Placeholder 3"/>
          <p:cNvSpPr>
            <a:spLocks noGrp="1"/>
          </p:cNvSpPr>
          <p:nvPr>
            <p:ph type="dt" idx="10"/>
          </p:nvPr>
        </p:nvSpPr>
        <p:spPr/>
        <p:txBody>
          <a:bodyPr/>
          <a:lstStyle/>
          <a:p>
            <a:fld id="{0A525DF3-B6D2-4112-9DB4-5600254E3DE2}" type="datetime1">
              <a:rPr lang="en-US" smtClean="0"/>
              <a:t>2/26/2015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866371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Scenarios: Shows how the Core library can be used</a:t>
            </a:r>
            <a:endParaRPr lang="en-US" dirty="0" smtClean="0"/>
          </a:p>
          <a:p>
            <a:endParaRPr lang="en-US" dirty="0" smtClean="0"/>
          </a:p>
          <a:p>
            <a:r>
              <a:rPr lang="en-US" dirty="0" err="1" smtClean="0"/>
              <a:t>Core.Dialog</a:t>
            </a:r>
            <a:r>
              <a:rPr lang="en-US" dirty="0" smtClean="0"/>
              <a:t> –</a:t>
            </a:r>
            <a:r>
              <a:rPr lang="en-US" baseline="0" dirty="0" smtClean="0"/>
              <a:t> Shows how to show an app inside a dialog</a:t>
            </a:r>
          </a:p>
          <a:p>
            <a:r>
              <a:rPr lang="en-US" baseline="0" dirty="0" err="1" smtClean="0"/>
              <a:t>Core.FileUpload</a:t>
            </a:r>
            <a:r>
              <a:rPr lang="en-US" baseline="0" dirty="0" smtClean="0"/>
              <a:t> – Upload large file from within </a:t>
            </a:r>
            <a:r>
              <a:rPr lang="en-US" baseline="0" dirty="0" err="1" smtClean="0"/>
              <a:t>sharepoint</a:t>
            </a:r>
            <a:r>
              <a:rPr lang="en-US" baseline="0" dirty="0" smtClean="0"/>
              <a:t> app</a:t>
            </a:r>
          </a:p>
          <a:p>
            <a:endParaRPr lang="en-US" baseline="0" dirty="0" smtClean="0"/>
          </a:p>
          <a:p>
            <a:r>
              <a:rPr lang="en-US" baseline="0" dirty="0" err="1" smtClean="0"/>
              <a:t>ECM.AutoTagging</a:t>
            </a:r>
            <a:endParaRPr lang="en-US" dirty="0"/>
          </a:p>
        </p:txBody>
      </p:sp>
      <p:sp>
        <p:nvSpPr>
          <p:cNvPr id="4" name="Date Placeholder 3"/>
          <p:cNvSpPr>
            <a:spLocks noGrp="1"/>
          </p:cNvSpPr>
          <p:nvPr>
            <p:ph type="dt" idx="10"/>
          </p:nvPr>
        </p:nvSpPr>
        <p:spPr/>
        <p:txBody>
          <a:bodyPr/>
          <a:lstStyle/>
          <a:p>
            <a:fld id="{0A525DF3-B6D2-4112-9DB4-5600254E3DE2}" type="datetime1">
              <a:rPr lang="en-US" smtClean="0"/>
              <a:t>2/25/2015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376167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Client has requirement:</a:t>
            </a:r>
            <a:r>
              <a:rPr lang="en-US" baseline="0" dirty="0" smtClean="0"/>
              <a:t> We want </a:t>
            </a:r>
            <a:r>
              <a:rPr lang="en-US" baseline="0" dirty="0" err="1" smtClean="0"/>
              <a:t>autotagging</a:t>
            </a:r>
            <a:r>
              <a:rPr lang="en-US" baseline="0" dirty="0" smtClean="0"/>
              <a:t> of items uploaded here based on looking up a record in a database. We want to append a </a:t>
            </a:r>
            <a:r>
              <a:rPr lang="en-US" baseline="0" dirty="0" err="1" smtClean="0"/>
              <a:t>userprofile</a:t>
            </a:r>
            <a:r>
              <a:rPr lang="en-US" baseline="0" dirty="0" smtClean="0"/>
              <a:t> prop</a:t>
            </a:r>
          </a:p>
        </p:txBody>
      </p:sp>
      <p:sp>
        <p:nvSpPr>
          <p:cNvPr id="4" name="Date Placeholder 3"/>
          <p:cNvSpPr>
            <a:spLocks noGrp="1"/>
          </p:cNvSpPr>
          <p:nvPr>
            <p:ph type="dt" idx="10"/>
          </p:nvPr>
        </p:nvSpPr>
        <p:spPr/>
        <p:txBody>
          <a:bodyPr/>
          <a:lstStyle/>
          <a:p>
            <a:fld id="{0A525DF3-B6D2-4112-9DB4-5600254E3DE2}" type="datetime1">
              <a:rPr lang="en-US" smtClean="0"/>
              <a:t>2/25/2015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87769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Solutions: Shows more complex solutions.</a:t>
            </a:r>
          </a:p>
        </p:txBody>
      </p:sp>
      <p:sp>
        <p:nvSpPr>
          <p:cNvPr id="4" name="Date Placeholder 3"/>
          <p:cNvSpPr>
            <a:spLocks noGrp="1"/>
          </p:cNvSpPr>
          <p:nvPr>
            <p:ph type="dt" idx="10"/>
          </p:nvPr>
        </p:nvSpPr>
        <p:spPr/>
        <p:txBody>
          <a:bodyPr/>
          <a:lstStyle/>
          <a:p>
            <a:fld id="{0A525DF3-B6D2-4112-9DB4-5600254E3DE2}" type="datetime1">
              <a:rPr lang="en-US" smtClean="0"/>
              <a:t>2/25/2015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97426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a:t>
            </a:r>
            <a:r>
              <a:rPr lang="en-US" baseline="0" dirty="0"/>
              <a:t> </a:t>
            </a:r>
            <a:r>
              <a:rPr lang="en-US" baseline="0" dirty="0" smtClean="0"/>
              <a:t>– Tenant </a:t>
            </a:r>
            <a:r>
              <a:rPr lang="en-US" baseline="0" dirty="0" err="1" smtClean="0"/>
              <a:t>FullControl</a:t>
            </a:r>
            <a:r>
              <a:rPr lang="en-US" baseline="0" dirty="0" smtClean="0"/>
              <a:t>, </a:t>
            </a:r>
            <a:r>
              <a:rPr lang="en-US" baseline="0" dirty="0" err="1" smtClean="0"/>
              <a:t>UserProfile</a:t>
            </a:r>
            <a:r>
              <a:rPr lang="en-US" baseline="0" dirty="0" smtClean="0"/>
              <a:t> </a:t>
            </a:r>
            <a:r>
              <a:rPr lang="en-US" baseline="0" dirty="0" err="1" smtClean="0"/>
              <a:t>FullControl</a:t>
            </a:r>
            <a:endParaRPr lang="en-US" baseline="0" dirty="0" smtClean="0"/>
          </a:p>
          <a:p>
            <a:r>
              <a:rPr lang="en-US" baseline="0" dirty="0" smtClean="0"/>
              <a:t>Common – Business logic, DTO for storage queue</a:t>
            </a:r>
          </a:p>
          <a:p>
            <a:r>
              <a:rPr lang="en-US" baseline="0" dirty="0" smtClean="0"/>
              <a:t>Reset - !</a:t>
            </a:r>
            <a:r>
              <a:rPr lang="en-US" baseline="0" dirty="0" err="1" smtClean="0"/>
              <a:t>webjob</a:t>
            </a:r>
            <a:r>
              <a:rPr lang="en-US" baseline="0" dirty="0" smtClean="0"/>
              <a:t> version of solution, for testing OD4B </a:t>
            </a:r>
            <a:r>
              <a:rPr lang="en-US" baseline="0" dirty="0" err="1" smtClean="0"/>
              <a:t>config</a:t>
            </a:r>
            <a:endParaRPr lang="en-US" baseline="0" dirty="0" smtClean="0"/>
          </a:p>
          <a:p>
            <a:r>
              <a:rPr lang="en-US" baseline="0" dirty="0" err="1" smtClean="0"/>
              <a:t>SendMessage</a:t>
            </a:r>
            <a:r>
              <a:rPr lang="en-US" baseline="0" dirty="0" smtClean="0"/>
              <a:t> – to test storage queue mechanism</a:t>
            </a:r>
          </a:p>
          <a:p>
            <a:r>
              <a:rPr lang="en-US" baseline="0" dirty="0" err="1" smtClean="0"/>
              <a:t>WebJob</a:t>
            </a:r>
            <a:r>
              <a:rPr lang="en-US" baseline="0" dirty="0" smtClean="0"/>
              <a:t> – Reads queue, acts</a:t>
            </a:r>
          </a:p>
          <a:p>
            <a:r>
              <a:rPr lang="en-US" baseline="0" dirty="0" smtClean="0"/>
              <a:t>Web – Posts messages to queue, checks for cookie to determine </a:t>
            </a:r>
            <a:r>
              <a:rPr lang="en-US" baseline="0" dirty="0" err="1" smtClean="0"/>
              <a:t>wether</a:t>
            </a:r>
            <a:r>
              <a:rPr lang="en-US" baseline="0" dirty="0" smtClean="0"/>
              <a:t> or not to run it</a:t>
            </a:r>
          </a:p>
          <a:p>
            <a:endParaRPr lang="en-US" baseline="0" dirty="0" smtClean="0"/>
          </a:p>
          <a:p>
            <a:r>
              <a:rPr lang="en-US" baseline="0" dirty="0" smtClean="0"/>
              <a:t>How to transition to next slide?</a:t>
            </a:r>
          </a:p>
        </p:txBody>
      </p:sp>
      <p:sp>
        <p:nvSpPr>
          <p:cNvPr id="4" name="Date Placeholder 3"/>
          <p:cNvSpPr>
            <a:spLocks noGrp="1"/>
          </p:cNvSpPr>
          <p:nvPr>
            <p:ph type="dt" idx="10"/>
          </p:nvPr>
        </p:nvSpPr>
        <p:spPr/>
        <p:txBody>
          <a:bodyPr/>
          <a:lstStyle/>
          <a:p>
            <a:fld id="{0A525DF3-B6D2-4112-9DB4-5600254E3DE2}" type="datetime1">
              <a:rPr lang="en-US" smtClean="0"/>
              <a:t>2/25/2015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87581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extending with more platform</a:t>
            </a:r>
            <a:r>
              <a:rPr lang="en-US" baseline="0" dirty="0" smtClean="0"/>
              <a:t> patterns, for instance </a:t>
            </a:r>
            <a:r>
              <a:rPr lang="en-US" dirty="0" smtClean="0"/>
              <a:t>a</a:t>
            </a:r>
            <a:r>
              <a:rPr lang="en-US" baseline="0" dirty="0" smtClean="0"/>
              <a:t> “cloud version of </a:t>
            </a:r>
            <a:r>
              <a:rPr lang="en-US" baseline="0" dirty="0" err="1" smtClean="0"/>
              <a:t>TimerJobs</a:t>
            </a:r>
            <a:r>
              <a:rPr lang="en-US" baseline="0" dirty="0" smtClean="0"/>
              <a:t>” very soon that </a:t>
            </a:r>
            <a:r>
              <a:rPr lang="en-US" baseline="0" dirty="0" err="1" smtClean="0"/>
              <a:t>devs</a:t>
            </a:r>
            <a:r>
              <a:rPr lang="en-US" baseline="0" dirty="0" smtClean="0"/>
              <a:t> can pick up and use as replacement for on </a:t>
            </a:r>
            <a:r>
              <a:rPr lang="en-US" baseline="0" dirty="0" err="1" smtClean="0"/>
              <a:t>prem</a:t>
            </a:r>
            <a:r>
              <a:rPr lang="en-US" baseline="0" dirty="0" smtClean="0"/>
              <a:t> </a:t>
            </a:r>
            <a:r>
              <a:rPr lang="en-US" baseline="0" dirty="0" err="1" smtClean="0"/>
              <a:t>timerjobs</a:t>
            </a:r>
            <a:r>
              <a:rPr lang="en-US" baseline="0" dirty="0" smtClean="0"/>
              <a:t>.</a:t>
            </a:r>
          </a:p>
        </p:txBody>
      </p:sp>
      <p:sp>
        <p:nvSpPr>
          <p:cNvPr id="4" name="Date Placeholder 3"/>
          <p:cNvSpPr>
            <a:spLocks noGrp="1"/>
          </p:cNvSpPr>
          <p:nvPr>
            <p:ph type="dt" idx="10"/>
          </p:nvPr>
        </p:nvSpPr>
        <p:spPr/>
        <p:txBody>
          <a:bodyPr/>
          <a:lstStyle/>
          <a:p>
            <a:fld id="{0A525DF3-B6D2-4112-9DB4-5600254E3DE2}" type="datetime1">
              <a:rPr lang="en-US" smtClean="0"/>
              <a:t>2/25/2015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312422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illustrates the core</a:t>
            </a:r>
            <a:r>
              <a:rPr lang="en-US" baseline="0" dirty="0" smtClean="0"/>
              <a:t> problem that Core started to solve. Eliminating error-prone boilerplate and tedious code.</a:t>
            </a:r>
          </a:p>
        </p:txBody>
      </p:sp>
      <p:sp>
        <p:nvSpPr>
          <p:cNvPr id="4" name="Date Placeholder 3"/>
          <p:cNvSpPr>
            <a:spLocks noGrp="1"/>
          </p:cNvSpPr>
          <p:nvPr>
            <p:ph type="dt" idx="10"/>
          </p:nvPr>
        </p:nvSpPr>
        <p:spPr/>
        <p:txBody>
          <a:bodyPr/>
          <a:lstStyle/>
          <a:p>
            <a:fld id="{0A525DF3-B6D2-4112-9DB4-5600254E3DE2}" type="datetime1">
              <a:rPr lang="en-US" smtClean="0"/>
              <a:t>2/25/2015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727321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datum 3"/>
          <p:cNvSpPr>
            <a:spLocks noGrp="1"/>
          </p:cNvSpPr>
          <p:nvPr>
            <p:ph type="dt" idx="10"/>
          </p:nvPr>
        </p:nvSpPr>
        <p:spPr/>
        <p:txBody>
          <a:bodyPr/>
          <a:lstStyle/>
          <a:p>
            <a:fld id="{DF12E1D8-B1F7-477B-AC6B-8925E5981590}" type="datetime1">
              <a:rPr lang="en-US" smtClean="0"/>
              <a:t>2/25/2015</a:t>
            </a:fld>
            <a:endParaRPr lang="en-US"/>
          </a:p>
        </p:txBody>
      </p:sp>
      <p:sp>
        <p:nvSpPr>
          <p:cNvPr id="5" name="Platshållare för bildnummer 4"/>
          <p:cNvSpPr>
            <a:spLocks noGrp="1"/>
          </p:cNvSpPr>
          <p:nvPr>
            <p:ph type="sldNum" sz="quarter" idx="11"/>
          </p:nvPr>
        </p:nvSpPr>
        <p:spPr/>
        <p:txBody>
          <a:bodyPr/>
          <a:lstStyle/>
          <a:p>
            <a:fld id="{B4008EB6-D09E-4580-8CD6-DDB14511944F}" type="slidenum">
              <a:rPr lang="en-US" smtClean="0"/>
              <a:t>18</a:t>
            </a:fld>
            <a:endParaRPr lang="en-US" dirty="0"/>
          </a:p>
        </p:txBody>
      </p:sp>
      <p:sp>
        <p:nvSpPr>
          <p:cNvPr id="6" name="Platshållare för sidhuvud 5"/>
          <p:cNvSpPr>
            <a:spLocks noGrp="1"/>
          </p:cNvSpPr>
          <p:nvPr>
            <p:ph type="hdr" sz="quarter" idx="12"/>
          </p:nvPr>
        </p:nvSpPr>
        <p:spPr/>
        <p:txBody>
          <a:bodyPr/>
          <a:lstStyle/>
          <a:p>
            <a:r>
              <a:rPr lang="en-US" smtClean="0"/>
              <a:t>Microsoft Office</a:t>
            </a:r>
            <a:endParaRPr lang="en-US" dirty="0"/>
          </a:p>
        </p:txBody>
      </p:sp>
      <p:sp>
        <p:nvSpPr>
          <p:cNvPr id="7" name="Platshållare för sidfot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417006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rtl="0" fontAlgn="ctr"/>
            <a:r>
              <a:rPr lang="sv-SE" sz="900" b="0" i="0" kern="1200" dirty="0" smtClean="0">
                <a:solidFill>
                  <a:schemeClr val="tx1"/>
                </a:solidFill>
                <a:effectLst/>
                <a:latin typeface="Segoe UI Light" pitchFamily="34" charset="0"/>
                <a:ea typeface="+mn-ea"/>
                <a:cs typeface="+mn-cs"/>
              </a:rPr>
              <a:t>MS </a:t>
            </a:r>
            <a:r>
              <a:rPr lang="sv-SE" sz="900" b="0" i="0" kern="1200" dirty="0" err="1" smtClean="0">
                <a:solidFill>
                  <a:schemeClr val="tx1"/>
                </a:solidFill>
                <a:effectLst/>
                <a:latin typeface="Segoe UI Light" pitchFamily="34" charset="0"/>
                <a:ea typeface="+mn-ea"/>
                <a:cs typeface="+mn-cs"/>
              </a:rPr>
              <a:t>sanctioned</a:t>
            </a:r>
            <a:r>
              <a:rPr lang="sv-SE" sz="900" b="0" i="0" kern="1200" dirty="0" smtClean="0">
                <a:solidFill>
                  <a:schemeClr val="tx1"/>
                </a:solidFill>
                <a:effectLst/>
                <a:latin typeface="Segoe UI Light" pitchFamily="34" charset="0"/>
                <a:ea typeface="+mn-ea"/>
                <a:cs typeface="+mn-cs"/>
              </a:rPr>
              <a:t> solutions to </a:t>
            </a:r>
            <a:r>
              <a:rPr lang="sv-SE" sz="900" b="0" i="0" kern="1200" dirty="0" err="1" smtClean="0">
                <a:solidFill>
                  <a:schemeClr val="tx1"/>
                </a:solidFill>
                <a:effectLst/>
                <a:latin typeface="Segoe UI Light" pitchFamily="34" charset="0"/>
                <a:ea typeface="+mn-ea"/>
                <a:cs typeface="+mn-cs"/>
              </a:rPr>
              <a:t>solve</a:t>
            </a:r>
            <a:r>
              <a:rPr lang="sv-SE" sz="900" b="0" i="0" kern="1200" dirty="0" smtClean="0">
                <a:solidFill>
                  <a:schemeClr val="tx1"/>
                </a:solidFill>
                <a:effectLst/>
                <a:latin typeface="Segoe UI Light" pitchFamily="34" charset="0"/>
                <a:ea typeface="+mn-ea"/>
                <a:cs typeface="+mn-cs"/>
              </a:rPr>
              <a:t> common problems/scenarios, </a:t>
            </a:r>
            <a:r>
              <a:rPr lang="sv-SE" sz="900" b="0" i="0" kern="1200" dirty="0" err="1" smtClean="0">
                <a:solidFill>
                  <a:schemeClr val="tx1"/>
                </a:solidFill>
                <a:effectLst/>
                <a:latin typeface="Segoe UI Light" pitchFamily="34" charset="0"/>
                <a:ea typeface="+mn-ea"/>
                <a:cs typeface="+mn-cs"/>
              </a:rPr>
              <a:t>can</a:t>
            </a:r>
            <a:r>
              <a:rPr lang="sv-SE" sz="900" b="0" i="0" kern="1200" dirty="0" smtClean="0">
                <a:solidFill>
                  <a:schemeClr val="tx1"/>
                </a:solidFill>
                <a:effectLst/>
                <a:latin typeface="Segoe UI Light" pitchFamily="34" charset="0"/>
                <a:ea typeface="+mn-ea"/>
                <a:cs typeface="+mn-cs"/>
              </a:rPr>
              <a:t> save a </a:t>
            </a:r>
            <a:r>
              <a:rPr lang="sv-SE" sz="900" b="0" i="0" kern="1200" dirty="0" err="1" smtClean="0">
                <a:solidFill>
                  <a:schemeClr val="tx1"/>
                </a:solidFill>
                <a:effectLst/>
                <a:latin typeface="Segoe UI Light" pitchFamily="34" charset="0"/>
                <a:ea typeface="+mn-ea"/>
                <a:cs typeface="+mn-cs"/>
              </a:rPr>
              <a:t>lot</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of</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development</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time</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Thouroughly</a:t>
            </a:r>
            <a:r>
              <a:rPr lang="sv-SE" sz="900" b="0" i="0" kern="1200" dirty="0" smtClean="0">
                <a:solidFill>
                  <a:schemeClr val="tx1"/>
                </a:solidFill>
                <a:effectLst/>
                <a:latin typeface="Segoe UI Light" pitchFamily="34" charset="0"/>
                <a:ea typeface="+mn-ea"/>
                <a:cs typeface="+mn-cs"/>
              </a:rPr>
              <a:t> integration </a:t>
            </a:r>
            <a:r>
              <a:rPr lang="sv-SE" sz="900" b="0" i="0" kern="1200" dirty="0" err="1" smtClean="0">
                <a:solidFill>
                  <a:schemeClr val="tx1"/>
                </a:solidFill>
                <a:effectLst/>
                <a:latin typeface="Segoe UI Light" pitchFamily="34" charset="0"/>
                <a:ea typeface="+mn-ea"/>
                <a:cs typeface="+mn-cs"/>
              </a:rPr>
              <a:t>tested</a:t>
            </a:r>
            <a:r>
              <a:rPr lang="sv-SE" sz="900" b="0" i="0" kern="1200" dirty="0" smtClean="0">
                <a:solidFill>
                  <a:schemeClr val="tx1"/>
                </a:solidFill>
                <a:effectLst/>
                <a:latin typeface="Segoe UI Light" pitchFamily="34" charset="0"/>
                <a:ea typeface="+mn-ea"/>
                <a:cs typeface="+mn-cs"/>
              </a:rPr>
              <a:t> extensions </a:t>
            </a:r>
            <a:r>
              <a:rPr lang="sv-SE" sz="900" b="0" i="0" kern="1200" dirty="0" err="1" smtClean="0">
                <a:solidFill>
                  <a:schemeClr val="tx1"/>
                </a:solidFill>
                <a:effectLst/>
                <a:latin typeface="Segoe UI Light" pitchFamily="34" charset="0"/>
                <a:ea typeface="+mn-ea"/>
                <a:cs typeface="+mn-cs"/>
              </a:rPr>
              <a:t>with</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montly</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NuGet</a:t>
            </a:r>
            <a:r>
              <a:rPr lang="sv-SE" sz="900" b="0" i="0" kern="1200" dirty="0" smtClean="0">
                <a:solidFill>
                  <a:schemeClr val="tx1"/>
                </a:solidFill>
                <a:effectLst/>
                <a:latin typeface="Segoe UI Light" pitchFamily="34" charset="0"/>
                <a:ea typeface="+mn-ea"/>
                <a:cs typeface="+mn-cs"/>
              </a:rPr>
              <a:t> releases.</a:t>
            </a:r>
          </a:p>
          <a:p>
            <a:pPr rtl="0" fontAlgn="ctr"/>
            <a:r>
              <a:rPr lang="sv-SE" sz="900" b="0" i="0" kern="1200" dirty="0" smtClean="0">
                <a:solidFill>
                  <a:schemeClr val="tx1"/>
                </a:solidFill>
                <a:effectLst/>
                <a:latin typeface="Segoe UI Light" pitchFamily="34" charset="0"/>
                <a:ea typeface="+mn-ea"/>
                <a:cs typeface="+mn-cs"/>
              </a:rPr>
              <a:t>I check solutions/</a:t>
            </a:r>
            <a:r>
              <a:rPr lang="sv-SE" sz="900" b="0" i="0" kern="1200" dirty="0" err="1" smtClean="0">
                <a:solidFill>
                  <a:schemeClr val="tx1"/>
                </a:solidFill>
                <a:effectLst/>
                <a:latin typeface="Segoe UI Light" pitchFamily="34" charset="0"/>
                <a:ea typeface="+mn-ea"/>
                <a:cs typeface="+mn-cs"/>
              </a:rPr>
              <a:t>samples</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before</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google</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when</a:t>
            </a:r>
            <a:r>
              <a:rPr lang="sv-SE" sz="900" b="0" i="0" kern="1200" dirty="0" smtClean="0">
                <a:solidFill>
                  <a:schemeClr val="tx1"/>
                </a:solidFill>
                <a:effectLst/>
                <a:latin typeface="Segoe UI Light" pitchFamily="34" charset="0"/>
                <a:ea typeface="+mn-ea"/>
                <a:cs typeface="+mn-cs"/>
              </a:rPr>
              <a:t> not sure </a:t>
            </a:r>
            <a:r>
              <a:rPr lang="sv-SE" sz="900" b="0" i="0" kern="1200" dirty="0" err="1" smtClean="0">
                <a:solidFill>
                  <a:schemeClr val="tx1"/>
                </a:solidFill>
                <a:effectLst/>
                <a:latin typeface="Segoe UI Light" pitchFamily="34" charset="0"/>
                <a:ea typeface="+mn-ea"/>
                <a:cs typeface="+mn-cs"/>
              </a:rPr>
              <a:t>about</a:t>
            </a:r>
            <a:r>
              <a:rPr lang="sv-SE" sz="900" b="0" i="0" kern="1200" dirty="0" smtClean="0">
                <a:solidFill>
                  <a:schemeClr val="tx1"/>
                </a:solidFill>
                <a:effectLst/>
                <a:latin typeface="Segoe UI Light" pitchFamily="34" charset="0"/>
                <a:ea typeface="+mn-ea"/>
                <a:cs typeface="+mn-cs"/>
              </a:rPr>
              <a:t> the best approach. It has </a:t>
            </a:r>
            <a:r>
              <a:rPr lang="sv-SE" sz="900" b="0" i="0" kern="1200" dirty="0" err="1" smtClean="0">
                <a:solidFill>
                  <a:schemeClr val="tx1"/>
                </a:solidFill>
                <a:effectLst/>
                <a:latin typeface="Segoe UI Light" pitchFamily="34" charset="0"/>
                <a:ea typeface="+mn-ea"/>
                <a:cs typeface="+mn-cs"/>
              </a:rPr>
              <a:t>worked</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out</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really</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well</a:t>
            </a:r>
            <a:r>
              <a:rPr lang="sv-SE" sz="900" b="0" i="0" kern="1200" dirty="0" smtClean="0">
                <a:solidFill>
                  <a:schemeClr val="tx1"/>
                </a:solidFill>
                <a:effectLst/>
                <a:latin typeface="Segoe UI Light" pitchFamily="34" charset="0"/>
                <a:ea typeface="+mn-ea"/>
                <a:cs typeface="+mn-cs"/>
              </a:rPr>
              <a:t> in my </a:t>
            </a:r>
            <a:r>
              <a:rPr lang="sv-SE" sz="900" b="0" i="0" kern="1200" dirty="0" err="1" smtClean="0">
                <a:solidFill>
                  <a:schemeClr val="tx1"/>
                </a:solidFill>
                <a:effectLst/>
                <a:latin typeface="Segoe UI Light" pitchFamily="34" charset="0"/>
                <a:ea typeface="+mn-ea"/>
                <a:cs typeface="+mn-cs"/>
              </a:rPr>
              <a:t>previous</a:t>
            </a:r>
            <a:r>
              <a:rPr lang="sv-SE" sz="900" b="0" i="0" kern="1200" dirty="0" smtClean="0">
                <a:solidFill>
                  <a:schemeClr val="tx1"/>
                </a:solidFill>
                <a:effectLst/>
                <a:latin typeface="Segoe UI Light" pitchFamily="34" charset="0"/>
                <a:ea typeface="+mn-ea"/>
                <a:cs typeface="+mn-cs"/>
              </a:rPr>
              <a:t> 1 </a:t>
            </a:r>
            <a:r>
              <a:rPr lang="sv-SE" sz="900" b="0" i="0" kern="1200" dirty="0" err="1" smtClean="0">
                <a:solidFill>
                  <a:schemeClr val="tx1"/>
                </a:solidFill>
                <a:effectLst/>
                <a:latin typeface="Segoe UI Light" pitchFamily="34" charset="0"/>
                <a:ea typeface="+mn-ea"/>
                <a:cs typeface="+mn-cs"/>
              </a:rPr>
              <a:t>year</a:t>
            </a:r>
            <a:r>
              <a:rPr lang="sv-SE" sz="900" b="0" i="0" kern="1200" dirty="0" smtClean="0">
                <a:solidFill>
                  <a:schemeClr val="tx1"/>
                </a:solidFill>
                <a:effectLst/>
                <a:latin typeface="Segoe UI Light" pitchFamily="34" charset="0"/>
                <a:ea typeface="+mn-ea"/>
                <a:cs typeface="+mn-cs"/>
              </a:rPr>
              <a:t> long </a:t>
            </a:r>
            <a:r>
              <a:rPr lang="sv-SE" sz="900" b="0" i="0" kern="1200" dirty="0" err="1" smtClean="0">
                <a:solidFill>
                  <a:schemeClr val="tx1"/>
                </a:solidFill>
                <a:effectLst/>
                <a:latin typeface="Segoe UI Light" pitchFamily="34" charset="0"/>
                <a:ea typeface="+mn-ea"/>
                <a:cs typeface="+mn-cs"/>
              </a:rPr>
              <a:t>project</a:t>
            </a:r>
            <a:r>
              <a:rPr lang="sv-SE" sz="900" b="0" i="0" kern="1200" dirty="0" smtClean="0">
                <a:solidFill>
                  <a:schemeClr val="tx1"/>
                </a:solidFill>
                <a:effectLst/>
                <a:latin typeface="Segoe UI Light" pitchFamily="34" charset="0"/>
                <a:ea typeface="+mn-ea"/>
                <a:cs typeface="+mn-cs"/>
              </a:rPr>
              <a:t>.</a:t>
            </a:r>
          </a:p>
          <a:p>
            <a:endParaRPr lang="en-US" dirty="0" smtClean="0"/>
          </a:p>
          <a:p>
            <a:r>
              <a:rPr lang="en-US" dirty="0" smtClean="0"/>
              <a:t>Things</a:t>
            </a:r>
            <a:r>
              <a:rPr lang="en-US" baseline="0" dirty="0" smtClean="0"/>
              <a:t> from Core can trickle up into the CSOM </a:t>
            </a:r>
            <a:r>
              <a:rPr lang="en-US" baseline="0" dirty="0" err="1" smtClean="0"/>
              <a:t>api</a:t>
            </a:r>
            <a:r>
              <a:rPr lang="en-US" baseline="0" dirty="0" smtClean="0"/>
              <a:t>. </a:t>
            </a:r>
            <a:r>
              <a:rPr lang="en-US" baseline="0" dirty="0" err="1" smtClean="0"/>
              <a:t>SetSiteLogo</a:t>
            </a:r>
            <a:r>
              <a:rPr lang="en-US" baseline="0" dirty="0" smtClean="0"/>
              <a:t> turned up as </a:t>
            </a:r>
            <a:r>
              <a:rPr lang="en-US" baseline="0" dirty="0" err="1" smtClean="0"/>
              <a:t>web.SetSiteLogoUrl</a:t>
            </a:r>
            <a:r>
              <a:rPr lang="en-US" baseline="0" dirty="0" smtClean="0"/>
              <a:t>.</a:t>
            </a:r>
          </a:p>
          <a:p>
            <a:r>
              <a:rPr lang="en-US" baseline="0" dirty="0" smtClean="0"/>
              <a:t>Deprecated when happens.</a:t>
            </a:r>
          </a:p>
          <a:p>
            <a:endParaRPr lang="en-US" baseline="0" dirty="0" smtClean="0"/>
          </a:p>
          <a:p>
            <a:r>
              <a:rPr lang="en-US" baseline="0" dirty="0" smtClean="0"/>
              <a:t>In future – Deprecation will state when deprecation will happen.</a:t>
            </a:r>
          </a:p>
          <a:p>
            <a:r>
              <a:rPr lang="en-US" baseline="0" dirty="0" smtClean="0"/>
              <a:t>Keep it up to date</a:t>
            </a:r>
            <a:endParaRPr lang="sv-SE" dirty="0"/>
          </a:p>
        </p:txBody>
      </p:sp>
      <p:sp>
        <p:nvSpPr>
          <p:cNvPr id="4" name="Platshållare för datum 3"/>
          <p:cNvSpPr>
            <a:spLocks noGrp="1"/>
          </p:cNvSpPr>
          <p:nvPr>
            <p:ph type="dt" idx="10"/>
          </p:nvPr>
        </p:nvSpPr>
        <p:spPr/>
        <p:txBody>
          <a:bodyPr/>
          <a:lstStyle/>
          <a:p>
            <a:fld id="{DE7E5E8E-8E14-49A7-9DEB-51D4222328C5}" type="datetime1">
              <a:rPr lang="en-US" smtClean="0"/>
              <a:t>2/25/2015</a:t>
            </a:fld>
            <a:endParaRPr lang="en-US"/>
          </a:p>
        </p:txBody>
      </p:sp>
      <p:sp>
        <p:nvSpPr>
          <p:cNvPr id="5" name="Platshållare för bildnummer 4"/>
          <p:cNvSpPr>
            <a:spLocks noGrp="1"/>
          </p:cNvSpPr>
          <p:nvPr>
            <p:ph type="sldNum" sz="quarter" idx="11"/>
          </p:nvPr>
        </p:nvSpPr>
        <p:spPr/>
        <p:txBody>
          <a:bodyPr/>
          <a:lstStyle/>
          <a:p>
            <a:fld id="{B4008EB6-D09E-4580-8CD6-DDB14511944F}" type="slidenum">
              <a:rPr lang="en-US" smtClean="0"/>
              <a:t>19</a:t>
            </a:fld>
            <a:endParaRPr lang="en-US" dirty="0"/>
          </a:p>
        </p:txBody>
      </p:sp>
      <p:sp>
        <p:nvSpPr>
          <p:cNvPr id="6" name="Platshållare för sidhuvud 5"/>
          <p:cNvSpPr>
            <a:spLocks noGrp="1"/>
          </p:cNvSpPr>
          <p:nvPr>
            <p:ph type="hdr" sz="quarter" idx="12"/>
          </p:nvPr>
        </p:nvSpPr>
        <p:spPr/>
        <p:txBody>
          <a:bodyPr/>
          <a:lstStyle/>
          <a:p>
            <a:r>
              <a:rPr lang="en-US" smtClean="0"/>
              <a:t>Microsoft Office</a:t>
            </a:r>
            <a:endParaRPr lang="en-US" dirty="0"/>
          </a:p>
        </p:txBody>
      </p:sp>
      <p:sp>
        <p:nvSpPr>
          <p:cNvPr id="7" name="Platshållare för sidfot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411955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rtl="0" fontAlgn="ctr"/>
            <a:r>
              <a:rPr lang="sv-SE" sz="900" b="0" i="0" kern="1200" dirty="0" err="1" smtClean="0">
                <a:solidFill>
                  <a:schemeClr val="tx1"/>
                </a:solidFill>
                <a:effectLst/>
                <a:latin typeface="Segoe UI Light" pitchFamily="34" charset="0"/>
                <a:ea typeface="+mn-ea"/>
                <a:cs typeface="+mn-cs"/>
              </a:rPr>
              <a:t>Core</a:t>
            </a:r>
            <a:r>
              <a:rPr lang="sv-SE" sz="900" b="0" i="0" kern="1200" dirty="0" smtClean="0">
                <a:solidFill>
                  <a:schemeClr val="tx1"/>
                </a:solidFill>
                <a:effectLst/>
                <a:latin typeface="Segoe UI Light" pitchFamily="34" charset="0"/>
                <a:ea typeface="+mn-ea"/>
                <a:cs typeface="+mn-cs"/>
              </a:rPr>
              <a:t> - </a:t>
            </a:r>
            <a:r>
              <a:rPr lang="sv-SE" sz="900" b="0" i="0" kern="1200" dirty="0" err="1" smtClean="0">
                <a:solidFill>
                  <a:schemeClr val="tx1"/>
                </a:solidFill>
                <a:effectLst/>
                <a:latin typeface="Segoe UI Light" pitchFamily="34" charset="0"/>
                <a:ea typeface="+mn-ea"/>
                <a:cs typeface="+mn-cs"/>
              </a:rPr>
              <a:t>Write</a:t>
            </a:r>
            <a:r>
              <a:rPr lang="sv-SE" sz="900" b="0" i="0" kern="1200" dirty="0" smtClean="0">
                <a:solidFill>
                  <a:schemeClr val="tx1"/>
                </a:solidFill>
                <a:effectLst/>
                <a:latin typeface="Segoe UI Light" pitchFamily="34" charset="0"/>
                <a:ea typeface="+mn-ea"/>
                <a:cs typeface="+mn-cs"/>
              </a:rPr>
              <a:t> less </a:t>
            </a:r>
            <a:r>
              <a:rPr lang="sv-SE" sz="900" b="0" i="0" kern="1200" dirty="0" err="1" smtClean="0">
                <a:solidFill>
                  <a:schemeClr val="tx1"/>
                </a:solidFill>
                <a:effectLst/>
                <a:latin typeface="Segoe UI Light" pitchFamily="34" charset="0"/>
                <a:ea typeface="+mn-ea"/>
                <a:cs typeface="+mn-cs"/>
              </a:rPr>
              <a:t>boilerplate</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code</a:t>
            </a:r>
            <a:r>
              <a:rPr lang="sv-SE" sz="900" b="0" i="0" kern="1200" dirty="0" smtClean="0">
                <a:solidFill>
                  <a:schemeClr val="tx1"/>
                </a:solidFill>
                <a:effectLst/>
                <a:latin typeface="Segoe UI Light" pitchFamily="34" charset="0"/>
                <a:ea typeface="+mn-ea"/>
                <a:cs typeface="+mn-cs"/>
              </a:rPr>
              <a:t>. Trust the </a:t>
            </a:r>
            <a:r>
              <a:rPr lang="sv-SE" sz="900" b="0" i="0" kern="1200" dirty="0" err="1" smtClean="0">
                <a:solidFill>
                  <a:schemeClr val="tx1"/>
                </a:solidFill>
                <a:effectLst/>
                <a:latin typeface="Segoe UI Light" pitchFamily="34" charset="0"/>
                <a:ea typeface="+mn-ea"/>
                <a:cs typeface="+mn-cs"/>
              </a:rPr>
              <a:t>code</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that</a:t>
            </a:r>
            <a:r>
              <a:rPr lang="sv-SE" sz="900" b="0" i="0" kern="1200" dirty="0" smtClean="0">
                <a:solidFill>
                  <a:schemeClr val="tx1"/>
                </a:solidFill>
                <a:effectLst/>
                <a:latin typeface="Segoe UI Light" pitchFamily="34" charset="0"/>
                <a:ea typeface="+mn-ea"/>
                <a:cs typeface="+mn-cs"/>
              </a:rPr>
              <a:t> is </a:t>
            </a:r>
            <a:r>
              <a:rPr lang="sv-SE" sz="900" b="0" i="0" kern="1200" dirty="0" err="1" smtClean="0">
                <a:solidFill>
                  <a:schemeClr val="tx1"/>
                </a:solidFill>
                <a:effectLst/>
                <a:latin typeface="Segoe UI Light" pitchFamily="34" charset="0"/>
                <a:ea typeface="+mn-ea"/>
                <a:cs typeface="+mn-cs"/>
              </a:rPr>
              <a:t>written</a:t>
            </a:r>
            <a:endParaRPr lang="sv-SE" sz="900" b="0" i="0" kern="1200" dirty="0" smtClean="0">
              <a:solidFill>
                <a:schemeClr val="tx1"/>
              </a:solidFill>
              <a:effectLst/>
              <a:latin typeface="Segoe UI Light" pitchFamily="34" charset="0"/>
              <a:ea typeface="+mn-ea"/>
              <a:cs typeface="+mn-cs"/>
            </a:endParaRPr>
          </a:p>
          <a:p>
            <a:pPr rtl="0" fontAlgn="ctr"/>
            <a:r>
              <a:rPr lang="sv-SE" sz="900" b="0" i="0" kern="1200" dirty="0" err="1" smtClean="0">
                <a:solidFill>
                  <a:schemeClr val="tx1"/>
                </a:solidFill>
                <a:effectLst/>
                <a:latin typeface="Segoe UI Light" pitchFamily="34" charset="0"/>
                <a:ea typeface="+mn-ea"/>
                <a:cs typeface="+mn-cs"/>
              </a:rPr>
              <a:t>Opportunity</a:t>
            </a:r>
            <a:r>
              <a:rPr lang="sv-SE" sz="900" b="0" i="0" kern="1200" dirty="0" smtClean="0">
                <a:solidFill>
                  <a:schemeClr val="tx1"/>
                </a:solidFill>
                <a:effectLst/>
                <a:latin typeface="Segoe UI Light" pitchFamily="34" charset="0"/>
                <a:ea typeface="+mn-ea"/>
                <a:cs typeface="+mn-cs"/>
              </a:rPr>
              <a:t> to </a:t>
            </a:r>
            <a:r>
              <a:rPr lang="sv-SE" sz="900" b="0" i="0" kern="1200" dirty="0" err="1" smtClean="0">
                <a:solidFill>
                  <a:schemeClr val="tx1"/>
                </a:solidFill>
                <a:effectLst/>
                <a:latin typeface="Segoe UI Light" pitchFamily="34" charset="0"/>
                <a:ea typeface="+mn-ea"/>
                <a:cs typeface="+mn-cs"/>
              </a:rPr>
              <a:t>share</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fixes</a:t>
            </a:r>
            <a:r>
              <a:rPr lang="sv-SE" sz="900" b="0" i="0" kern="1200" dirty="0" smtClean="0">
                <a:solidFill>
                  <a:schemeClr val="tx1"/>
                </a:solidFill>
                <a:effectLst/>
                <a:latin typeface="Segoe UI Light" pitchFamily="34" charset="0"/>
                <a:ea typeface="+mn-ea"/>
                <a:cs typeface="+mn-cs"/>
              </a:rPr>
              <a:t> back to the </a:t>
            </a:r>
            <a:r>
              <a:rPr lang="sv-SE" sz="900" b="0" i="0" kern="1200" dirty="0" err="1" smtClean="0">
                <a:solidFill>
                  <a:schemeClr val="tx1"/>
                </a:solidFill>
                <a:effectLst/>
                <a:latin typeface="Segoe UI Light" pitchFamily="34" charset="0"/>
                <a:ea typeface="+mn-ea"/>
                <a:cs typeface="+mn-cs"/>
              </a:rPr>
              <a:t>community</a:t>
            </a:r>
            <a:r>
              <a:rPr lang="sv-SE" sz="900" b="0" i="0" kern="1200" dirty="0" smtClean="0">
                <a:solidFill>
                  <a:schemeClr val="tx1"/>
                </a:solidFill>
                <a:effectLst/>
                <a:latin typeface="Segoe UI Light" pitchFamily="34" charset="0"/>
                <a:ea typeface="+mn-ea"/>
                <a:cs typeface="+mn-cs"/>
              </a:rPr>
              <a:t> (note: </a:t>
            </a:r>
            <a:r>
              <a:rPr lang="sv-SE" sz="900" b="0" i="0" kern="1200" dirty="0" err="1" smtClean="0">
                <a:solidFill>
                  <a:schemeClr val="tx1"/>
                </a:solidFill>
                <a:effectLst/>
                <a:latin typeface="Segoe UI Light" pitchFamily="34" charset="0"/>
                <a:ea typeface="+mn-ea"/>
                <a:cs typeface="+mn-cs"/>
              </a:rPr>
              <a:t>needs</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customer</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approval</a:t>
            </a:r>
            <a:r>
              <a:rPr lang="sv-SE" sz="900" b="0" i="0" kern="1200" dirty="0" smtClean="0">
                <a:solidFill>
                  <a:schemeClr val="tx1"/>
                </a:solidFill>
                <a:effectLst/>
                <a:latin typeface="Segoe UI Light" pitchFamily="34" charset="0"/>
                <a:ea typeface="+mn-ea"/>
                <a:cs typeface="+mn-cs"/>
              </a:rPr>
              <a:t>).</a:t>
            </a:r>
          </a:p>
          <a:p>
            <a:pPr rtl="0" fontAlgn="ctr"/>
            <a:r>
              <a:rPr lang="sv-SE" sz="900" b="0" i="0" kern="1200" dirty="0" smtClean="0">
                <a:solidFill>
                  <a:schemeClr val="tx1"/>
                </a:solidFill>
                <a:effectLst/>
                <a:latin typeface="Segoe UI Light" pitchFamily="34" charset="0"/>
                <a:ea typeface="+mn-ea"/>
                <a:cs typeface="+mn-cs"/>
              </a:rPr>
              <a:t>DRY / </a:t>
            </a:r>
            <a:r>
              <a:rPr lang="sv-SE" sz="900" b="0" i="0" kern="1200" dirty="0" err="1" smtClean="0">
                <a:solidFill>
                  <a:schemeClr val="tx1"/>
                </a:solidFill>
                <a:effectLst/>
                <a:latin typeface="Segoe UI Light" pitchFamily="34" charset="0"/>
                <a:ea typeface="+mn-ea"/>
                <a:cs typeface="+mn-cs"/>
              </a:rPr>
              <a:t>Don’t</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reinvent</a:t>
            </a:r>
            <a:r>
              <a:rPr lang="sv-SE" sz="900" b="0" i="0" kern="1200" dirty="0" smtClean="0">
                <a:solidFill>
                  <a:schemeClr val="tx1"/>
                </a:solidFill>
                <a:effectLst/>
                <a:latin typeface="Segoe UI Light" pitchFamily="34" charset="0"/>
                <a:ea typeface="+mn-ea"/>
                <a:cs typeface="+mn-cs"/>
              </a:rPr>
              <a:t> the </a:t>
            </a:r>
            <a:r>
              <a:rPr lang="sv-SE" sz="900" b="0" i="0" kern="1200" dirty="0" err="1" smtClean="0">
                <a:solidFill>
                  <a:schemeClr val="tx1"/>
                </a:solidFill>
                <a:effectLst/>
                <a:latin typeface="Segoe UI Light" pitchFamily="34" charset="0"/>
                <a:ea typeface="+mn-ea"/>
                <a:cs typeface="+mn-cs"/>
              </a:rPr>
              <a:t>wheel</a:t>
            </a:r>
            <a:r>
              <a:rPr lang="sv-SE" sz="900" b="0" i="0" kern="1200" dirty="0" smtClean="0">
                <a:solidFill>
                  <a:schemeClr val="tx1"/>
                </a:solidFill>
                <a:effectLst/>
                <a:latin typeface="Segoe UI Light" pitchFamily="34" charset="0"/>
                <a:ea typeface="+mn-ea"/>
                <a:cs typeface="+mn-cs"/>
              </a:rPr>
              <a:t>. Focus on </a:t>
            </a:r>
            <a:r>
              <a:rPr lang="sv-SE" sz="900" b="0" i="0" kern="1200" dirty="0" err="1" smtClean="0">
                <a:solidFill>
                  <a:schemeClr val="tx1"/>
                </a:solidFill>
                <a:effectLst/>
                <a:latin typeface="Segoe UI Light" pitchFamily="34" charset="0"/>
                <a:ea typeface="+mn-ea"/>
                <a:cs typeface="+mn-cs"/>
              </a:rPr>
              <a:t>building</a:t>
            </a:r>
            <a:r>
              <a:rPr lang="sv-SE" sz="900" b="0" i="0" kern="1200" dirty="0" smtClean="0">
                <a:solidFill>
                  <a:schemeClr val="tx1"/>
                </a:solidFill>
                <a:effectLst/>
                <a:latin typeface="Segoe UI Light" pitchFamily="34" charset="0"/>
                <a:ea typeface="+mn-ea"/>
                <a:cs typeface="+mn-cs"/>
              </a:rPr>
              <a:t> solutions </a:t>
            </a:r>
            <a:r>
              <a:rPr lang="sv-SE" sz="900" b="0" i="0" kern="1200" dirty="0" err="1" smtClean="0">
                <a:solidFill>
                  <a:schemeClr val="tx1"/>
                </a:solidFill>
                <a:effectLst/>
                <a:latin typeface="Segoe UI Light" pitchFamily="34" charset="0"/>
                <a:ea typeface="+mn-ea"/>
                <a:cs typeface="+mn-cs"/>
              </a:rPr>
              <a:t>that</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provide</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value</a:t>
            </a:r>
            <a:endParaRPr lang="sv-SE" sz="900" b="0" i="0" kern="1200" dirty="0" smtClean="0">
              <a:solidFill>
                <a:schemeClr val="tx1"/>
              </a:solidFill>
              <a:effectLst/>
              <a:latin typeface="Segoe UI Light" pitchFamily="34" charset="0"/>
              <a:ea typeface="+mn-ea"/>
              <a:cs typeface="+mn-cs"/>
            </a:endParaRPr>
          </a:p>
          <a:p>
            <a:endParaRPr lang="sv-SE" dirty="0"/>
          </a:p>
        </p:txBody>
      </p:sp>
      <p:sp>
        <p:nvSpPr>
          <p:cNvPr id="4" name="Platshållare för datum 3"/>
          <p:cNvSpPr>
            <a:spLocks noGrp="1"/>
          </p:cNvSpPr>
          <p:nvPr>
            <p:ph type="dt" idx="10"/>
          </p:nvPr>
        </p:nvSpPr>
        <p:spPr/>
        <p:txBody>
          <a:bodyPr/>
          <a:lstStyle/>
          <a:p>
            <a:fld id="{01258137-AB34-444B-BBAE-DDCC868FEA59}" type="datetime1">
              <a:rPr lang="en-US" smtClean="0"/>
              <a:t>2/25/2015</a:t>
            </a:fld>
            <a:endParaRPr lang="en-US"/>
          </a:p>
        </p:txBody>
      </p:sp>
      <p:sp>
        <p:nvSpPr>
          <p:cNvPr id="5" name="Platshållare för bildnummer 4"/>
          <p:cNvSpPr>
            <a:spLocks noGrp="1"/>
          </p:cNvSpPr>
          <p:nvPr>
            <p:ph type="sldNum" sz="quarter" idx="11"/>
          </p:nvPr>
        </p:nvSpPr>
        <p:spPr/>
        <p:txBody>
          <a:bodyPr/>
          <a:lstStyle/>
          <a:p>
            <a:fld id="{B4008EB6-D09E-4580-8CD6-DDB14511944F}" type="slidenum">
              <a:rPr lang="en-US" smtClean="0"/>
              <a:t>20</a:t>
            </a:fld>
            <a:endParaRPr lang="en-US" dirty="0"/>
          </a:p>
        </p:txBody>
      </p:sp>
      <p:sp>
        <p:nvSpPr>
          <p:cNvPr id="6" name="Platshållare för sidhuvud 5"/>
          <p:cNvSpPr>
            <a:spLocks noGrp="1"/>
          </p:cNvSpPr>
          <p:nvPr>
            <p:ph type="hdr" sz="quarter" idx="12"/>
          </p:nvPr>
        </p:nvSpPr>
        <p:spPr/>
        <p:txBody>
          <a:bodyPr/>
          <a:lstStyle/>
          <a:p>
            <a:r>
              <a:rPr lang="en-US" smtClean="0"/>
              <a:t>Microsoft Office</a:t>
            </a:r>
            <a:endParaRPr lang="en-US" dirty="0"/>
          </a:p>
        </p:txBody>
      </p:sp>
      <p:sp>
        <p:nvSpPr>
          <p:cNvPr id="7" name="Platshållare för sidfot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60710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dirty="0" smtClean="0"/>
              <a:t>Nr #10 contributor to the PnP project</a:t>
            </a:r>
          </a:p>
          <a:p>
            <a:endParaRPr lang="en-US" dirty="0" smtClean="0"/>
          </a:p>
          <a:p>
            <a:r>
              <a:rPr lang="en-US" dirty="0" smtClean="0"/>
              <a:t>Erwin</a:t>
            </a:r>
            <a:r>
              <a:rPr lang="en-US" baseline="0" dirty="0" smtClean="0"/>
              <a:t> could not make it, asked me</a:t>
            </a:r>
            <a:endParaRPr lang="sv-SE" dirty="0"/>
          </a:p>
        </p:txBody>
      </p:sp>
      <p:sp>
        <p:nvSpPr>
          <p:cNvPr id="4" name="Platshållare för datum 3"/>
          <p:cNvSpPr>
            <a:spLocks noGrp="1"/>
          </p:cNvSpPr>
          <p:nvPr>
            <p:ph type="dt" idx="10"/>
          </p:nvPr>
        </p:nvSpPr>
        <p:spPr/>
        <p:txBody>
          <a:bodyPr/>
          <a:lstStyle/>
          <a:p>
            <a:fld id="{10BC265F-BD52-42A4-9ECB-083531B9C093}" type="datetime1">
              <a:rPr lang="en-US" smtClean="0"/>
              <a:t>2/25/2015</a:t>
            </a:fld>
            <a:endParaRPr lang="en-US"/>
          </a:p>
        </p:txBody>
      </p:sp>
      <p:sp>
        <p:nvSpPr>
          <p:cNvPr id="5" name="Platshållare för bildnummer 4"/>
          <p:cNvSpPr>
            <a:spLocks noGrp="1"/>
          </p:cNvSpPr>
          <p:nvPr>
            <p:ph type="sldNum" sz="quarter" idx="11"/>
          </p:nvPr>
        </p:nvSpPr>
        <p:spPr/>
        <p:txBody>
          <a:bodyPr/>
          <a:lstStyle/>
          <a:p>
            <a:fld id="{B4008EB6-D09E-4580-8CD6-DDB14511944F}" type="slidenum">
              <a:rPr lang="en-US" smtClean="0"/>
              <a:t>2</a:t>
            </a:fld>
            <a:endParaRPr lang="en-US" dirty="0"/>
          </a:p>
        </p:txBody>
      </p:sp>
      <p:sp>
        <p:nvSpPr>
          <p:cNvPr id="6" name="Platshållare för sidhuvud 5"/>
          <p:cNvSpPr>
            <a:spLocks noGrp="1"/>
          </p:cNvSpPr>
          <p:nvPr>
            <p:ph type="hdr" sz="quarter" idx="12"/>
          </p:nvPr>
        </p:nvSpPr>
        <p:spPr/>
        <p:txBody>
          <a:bodyPr/>
          <a:lstStyle/>
          <a:p>
            <a:r>
              <a:rPr lang="en-US" smtClean="0"/>
              <a:t>Microsoft Office</a:t>
            </a:r>
            <a:endParaRPr lang="en-US" dirty="0"/>
          </a:p>
        </p:txBody>
      </p:sp>
      <p:sp>
        <p:nvSpPr>
          <p:cNvPr id="7" name="Platshållare för sidfot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131158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sz="900" kern="1200" dirty="0" err="1" smtClean="0">
                <a:solidFill>
                  <a:schemeClr val="tx1"/>
                </a:solidFill>
                <a:effectLst/>
                <a:latin typeface="Segoe UI Light" pitchFamily="34" charset="0"/>
                <a:ea typeface="+mn-ea"/>
                <a:cs typeface="+mn-cs"/>
              </a:rPr>
              <a:t>PnP</a:t>
            </a:r>
            <a:r>
              <a:rPr lang="sv-SE" sz="900" kern="1200" dirty="0" smtClean="0">
                <a:solidFill>
                  <a:schemeClr val="tx1"/>
                </a:solidFill>
                <a:effectLst/>
                <a:latin typeface="Segoe UI Light" pitchFamily="34" charset="0"/>
                <a:ea typeface="+mn-ea"/>
                <a:cs typeface="+mn-cs"/>
              </a:rPr>
              <a:t> </a:t>
            </a:r>
            <a:r>
              <a:rPr lang="sv-SE" sz="900" kern="1200" dirty="0" err="1" smtClean="0">
                <a:solidFill>
                  <a:schemeClr val="tx1"/>
                </a:solidFill>
                <a:effectLst/>
                <a:latin typeface="Segoe UI Light" pitchFamily="34" charset="0"/>
                <a:ea typeface="+mn-ea"/>
                <a:cs typeface="+mn-cs"/>
              </a:rPr>
              <a:t>can</a:t>
            </a:r>
            <a:r>
              <a:rPr lang="sv-SE" sz="900" kern="1200" dirty="0" smtClean="0">
                <a:solidFill>
                  <a:schemeClr val="tx1"/>
                </a:solidFill>
                <a:effectLst/>
                <a:latin typeface="Segoe UI Light" pitchFamily="34" charset="0"/>
                <a:ea typeface="+mn-ea"/>
                <a:cs typeface="+mn-cs"/>
              </a:rPr>
              <a:t> save </a:t>
            </a:r>
            <a:r>
              <a:rPr lang="sv-SE" sz="900" kern="1200" dirty="0" err="1" smtClean="0">
                <a:solidFill>
                  <a:schemeClr val="tx1"/>
                </a:solidFill>
                <a:effectLst/>
                <a:latin typeface="Segoe UI Light" pitchFamily="34" charset="0"/>
                <a:ea typeface="+mn-ea"/>
                <a:cs typeface="+mn-cs"/>
              </a:rPr>
              <a:t>you</a:t>
            </a:r>
            <a:r>
              <a:rPr lang="sv-SE" sz="900" kern="1200" dirty="0" smtClean="0">
                <a:solidFill>
                  <a:schemeClr val="tx1"/>
                </a:solidFill>
                <a:effectLst/>
                <a:latin typeface="Segoe UI Light" pitchFamily="34" charset="0"/>
                <a:ea typeface="+mn-ea"/>
                <a:cs typeface="+mn-cs"/>
              </a:rPr>
              <a:t> a </a:t>
            </a:r>
            <a:r>
              <a:rPr lang="sv-SE" sz="900" kern="1200" dirty="0" err="1" smtClean="0">
                <a:solidFill>
                  <a:schemeClr val="tx1"/>
                </a:solidFill>
                <a:effectLst/>
                <a:latin typeface="Segoe UI Light" pitchFamily="34" charset="0"/>
                <a:ea typeface="+mn-ea"/>
                <a:cs typeface="+mn-cs"/>
              </a:rPr>
              <a:t>lot</a:t>
            </a:r>
            <a:r>
              <a:rPr lang="sv-SE" sz="900" kern="1200" dirty="0" smtClean="0">
                <a:solidFill>
                  <a:schemeClr val="tx1"/>
                </a:solidFill>
                <a:effectLst/>
                <a:latin typeface="Segoe UI Light" pitchFamily="34" charset="0"/>
                <a:ea typeface="+mn-ea"/>
                <a:cs typeface="+mn-cs"/>
              </a:rPr>
              <a:t> </a:t>
            </a:r>
            <a:r>
              <a:rPr lang="sv-SE" sz="900" kern="1200" dirty="0" err="1" smtClean="0">
                <a:solidFill>
                  <a:schemeClr val="tx1"/>
                </a:solidFill>
                <a:effectLst/>
                <a:latin typeface="Segoe UI Light" pitchFamily="34" charset="0"/>
                <a:ea typeface="+mn-ea"/>
                <a:cs typeface="+mn-cs"/>
              </a:rPr>
              <a:t>of</a:t>
            </a:r>
            <a:r>
              <a:rPr lang="sv-SE" sz="900" kern="1200" dirty="0" smtClean="0">
                <a:solidFill>
                  <a:schemeClr val="tx1"/>
                </a:solidFill>
                <a:effectLst/>
                <a:latin typeface="Segoe UI Light" pitchFamily="34" charset="0"/>
                <a:ea typeface="+mn-ea"/>
                <a:cs typeface="+mn-cs"/>
              </a:rPr>
              <a:t> </a:t>
            </a:r>
            <a:r>
              <a:rPr lang="sv-SE" sz="900" kern="1200" dirty="0" err="1" smtClean="0">
                <a:solidFill>
                  <a:schemeClr val="tx1"/>
                </a:solidFill>
                <a:effectLst/>
                <a:latin typeface="Segoe UI Light" pitchFamily="34" charset="0"/>
                <a:ea typeface="+mn-ea"/>
                <a:cs typeface="+mn-cs"/>
              </a:rPr>
              <a:t>money</a:t>
            </a:r>
            <a:r>
              <a:rPr lang="sv-SE" sz="900" kern="1200" dirty="0" smtClean="0">
                <a:solidFill>
                  <a:schemeClr val="tx1"/>
                </a:solidFill>
                <a:effectLst/>
                <a:latin typeface="Segoe UI Light" pitchFamily="34" charset="0"/>
                <a:ea typeface="+mn-ea"/>
                <a:cs typeface="+mn-cs"/>
              </a:rPr>
              <a:t>. </a:t>
            </a:r>
            <a:r>
              <a:rPr lang="sv-SE" sz="900" kern="1200" dirty="0" err="1" smtClean="0">
                <a:solidFill>
                  <a:schemeClr val="tx1"/>
                </a:solidFill>
                <a:effectLst/>
                <a:latin typeface="Segoe UI Light" pitchFamily="34" charset="0"/>
                <a:ea typeface="+mn-ea"/>
                <a:cs typeface="+mn-cs"/>
              </a:rPr>
              <a:t>This</a:t>
            </a:r>
            <a:r>
              <a:rPr lang="sv-SE" sz="900" kern="1200" dirty="0" smtClean="0">
                <a:solidFill>
                  <a:schemeClr val="tx1"/>
                </a:solidFill>
                <a:effectLst/>
                <a:latin typeface="Segoe UI Light" pitchFamily="34" charset="0"/>
                <a:ea typeface="+mn-ea"/>
                <a:cs typeface="+mn-cs"/>
              </a:rPr>
              <a:t> is </a:t>
            </a:r>
            <a:r>
              <a:rPr lang="sv-SE" sz="900" kern="1200" dirty="0" err="1" smtClean="0">
                <a:solidFill>
                  <a:schemeClr val="tx1"/>
                </a:solidFill>
                <a:effectLst/>
                <a:latin typeface="Segoe UI Light" pitchFamily="34" charset="0"/>
                <a:ea typeface="+mn-ea"/>
                <a:cs typeface="+mn-cs"/>
              </a:rPr>
              <a:t>where</a:t>
            </a:r>
            <a:r>
              <a:rPr lang="sv-SE" sz="900" kern="1200" dirty="0" smtClean="0">
                <a:solidFill>
                  <a:schemeClr val="tx1"/>
                </a:solidFill>
                <a:effectLst/>
                <a:latin typeface="Segoe UI Light" pitchFamily="34" charset="0"/>
                <a:ea typeface="+mn-ea"/>
                <a:cs typeface="+mn-cs"/>
              </a:rPr>
              <a:t> a </a:t>
            </a:r>
            <a:r>
              <a:rPr lang="sv-SE" sz="900" kern="1200" dirty="0" err="1" smtClean="0">
                <a:solidFill>
                  <a:schemeClr val="tx1"/>
                </a:solidFill>
                <a:effectLst/>
                <a:latin typeface="Segoe UI Light" pitchFamily="34" charset="0"/>
                <a:ea typeface="+mn-ea"/>
                <a:cs typeface="+mn-cs"/>
              </a:rPr>
              <a:t>lot</a:t>
            </a:r>
            <a:r>
              <a:rPr lang="sv-SE" sz="900" kern="1200" dirty="0" smtClean="0">
                <a:solidFill>
                  <a:schemeClr val="tx1"/>
                </a:solidFill>
                <a:effectLst/>
                <a:latin typeface="Segoe UI Light" pitchFamily="34" charset="0"/>
                <a:ea typeface="+mn-ea"/>
                <a:cs typeface="+mn-cs"/>
              </a:rPr>
              <a:t> </a:t>
            </a:r>
            <a:r>
              <a:rPr lang="sv-SE" sz="900" kern="1200" dirty="0" err="1" smtClean="0">
                <a:solidFill>
                  <a:schemeClr val="tx1"/>
                </a:solidFill>
                <a:effectLst/>
                <a:latin typeface="Segoe UI Light" pitchFamily="34" charset="0"/>
                <a:ea typeface="+mn-ea"/>
                <a:cs typeface="+mn-cs"/>
              </a:rPr>
              <a:t>of</a:t>
            </a:r>
            <a:r>
              <a:rPr lang="sv-SE" sz="900" kern="1200" dirty="0" smtClean="0">
                <a:solidFill>
                  <a:schemeClr val="tx1"/>
                </a:solidFill>
                <a:effectLst/>
                <a:latin typeface="Segoe UI Light" pitchFamily="34" charset="0"/>
                <a:ea typeface="+mn-ea"/>
                <a:cs typeface="+mn-cs"/>
              </a:rPr>
              <a:t> the best </a:t>
            </a:r>
            <a:r>
              <a:rPr lang="sv-SE" sz="900" kern="1200" dirty="0" err="1" smtClean="0">
                <a:solidFill>
                  <a:schemeClr val="tx1"/>
                </a:solidFill>
                <a:effectLst/>
                <a:latin typeface="Segoe UI Light" pitchFamily="34" charset="0"/>
                <a:ea typeface="+mn-ea"/>
                <a:cs typeface="+mn-cs"/>
              </a:rPr>
              <a:t>practices</a:t>
            </a:r>
            <a:r>
              <a:rPr lang="sv-SE" sz="900" kern="1200" dirty="0" smtClean="0">
                <a:solidFill>
                  <a:schemeClr val="tx1"/>
                </a:solidFill>
                <a:effectLst/>
                <a:latin typeface="Segoe UI Light" pitchFamily="34" charset="0"/>
                <a:ea typeface="+mn-ea"/>
                <a:cs typeface="+mn-cs"/>
              </a:rPr>
              <a:t> </a:t>
            </a:r>
            <a:r>
              <a:rPr lang="sv-SE" sz="900" kern="1200" dirty="0" err="1" smtClean="0">
                <a:solidFill>
                  <a:schemeClr val="tx1"/>
                </a:solidFill>
                <a:effectLst/>
                <a:latin typeface="Segoe UI Light" pitchFamily="34" charset="0"/>
                <a:ea typeface="+mn-ea"/>
                <a:cs typeface="+mn-cs"/>
              </a:rPr>
              <a:t>are</a:t>
            </a:r>
            <a:r>
              <a:rPr lang="sv-SE" sz="900" kern="1200" dirty="0" smtClean="0">
                <a:solidFill>
                  <a:schemeClr val="tx1"/>
                </a:solidFill>
                <a:effectLst/>
                <a:latin typeface="Segoe UI Light" pitchFamily="34" charset="0"/>
                <a:ea typeface="+mn-ea"/>
                <a:cs typeface="+mn-cs"/>
              </a:rPr>
              <a:t> </a:t>
            </a:r>
            <a:r>
              <a:rPr lang="sv-SE" sz="900" kern="1200" dirty="0" err="1" smtClean="0">
                <a:solidFill>
                  <a:schemeClr val="tx1"/>
                </a:solidFill>
                <a:effectLst/>
                <a:latin typeface="Segoe UI Light" pitchFamily="34" charset="0"/>
                <a:ea typeface="+mn-ea"/>
                <a:cs typeface="+mn-cs"/>
              </a:rPr>
              <a:t>formed</a:t>
            </a:r>
            <a:endParaRPr lang="sv-SE" dirty="0"/>
          </a:p>
        </p:txBody>
      </p:sp>
      <p:sp>
        <p:nvSpPr>
          <p:cNvPr id="4" name="Platshållare för datum 3"/>
          <p:cNvSpPr>
            <a:spLocks noGrp="1"/>
          </p:cNvSpPr>
          <p:nvPr>
            <p:ph type="dt" idx="10"/>
          </p:nvPr>
        </p:nvSpPr>
        <p:spPr/>
        <p:txBody>
          <a:bodyPr/>
          <a:lstStyle/>
          <a:p>
            <a:fld id="{BBEA3770-F370-4A73-AB28-90F361DFC7BC}" type="datetime1">
              <a:rPr lang="en-US" smtClean="0"/>
              <a:t>2/25/2015</a:t>
            </a:fld>
            <a:endParaRPr lang="en-US"/>
          </a:p>
        </p:txBody>
      </p:sp>
      <p:sp>
        <p:nvSpPr>
          <p:cNvPr id="5" name="Platshållare för bildnummer 4"/>
          <p:cNvSpPr>
            <a:spLocks noGrp="1"/>
          </p:cNvSpPr>
          <p:nvPr>
            <p:ph type="sldNum" sz="quarter" idx="11"/>
          </p:nvPr>
        </p:nvSpPr>
        <p:spPr/>
        <p:txBody>
          <a:bodyPr/>
          <a:lstStyle/>
          <a:p>
            <a:fld id="{B4008EB6-D09E-4580-8CD6-DDB14511944F}" type="slidenum">
              <a:rPr lang="en-US" smtClean="0"/>
              <a:t>21</a:t>
            </a:fld>
            <a:endParaRPr lang="en-US" dirty="0"/>
          </a:p>
        </p:txBody>
      </p:sp>
      <p:sp>
        <p:nvSpPr>
          <p:cNvPr id="6" name="Platshållare för sidhuvud 5"/>
          <p:cNvSpPr>
            <a:spLocks noGrp="1"/>
          </p:cNvSpPr>
          <p:nvPr>
            <p:ph type="hdr" sz="quarter" idx="12"/>
          </p:nvPr>
        </p:nvSpPr>
        <p:spPr/>
        <p:txBody>
          <a:bodyPr/>
          <a:lstStyle/>
          <a:p>
            <a:r>
              <a:rPr lang="en-US" smtClean="0"/>
              <a:t>Microsoft Office</a:t>
            </a:r>
            <a:endParaRPr lang="en-US" dirty="0"/>
          </a:p>
        </p:txBody>
      </p:sp>
      <p:sp>
        <p:nvSpPr>
          <p:cNvPr id="7" name="Platshållare för sidfot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329190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sv-SE" sz="900" b="0" i="0" kern="1200" dirty="0" err="1" smtClean="0">
                <a:solidFill>
                  <a:schemeClr val="tx1"/>
                </a:solidFill>
                <a:effectLst/>
                <a:latin typeface="Segoe UI Light" pitchFamily="34" charset="0"/>
                <a:ea typeface="+mn-ea"/>
                <a:cs typeface="+mn-cs"/>
              </a:rPr>
              <a:t>Relying</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first</a:t>
            </a:r>
            <a:r>
              <a:rPr lang="sv-SE" sz="900" b="0" i="0" kern="1200" dirty="0" smtClean="0">
                <a:solidFill>
                  <a:schemeClr val="tx1"/>
                </a:solidFill>
                <a:effectLst/>
                <a:latin typeface="Segoe UI Light" pitchFamily="34" charset="0"/>
                <a:ea typeface="+mn-ea"/>
                <a:cs typeface="+mn-cs"/>
              </a:rPr>
              <a:t> on </a:t>
            </a:r>
            <a:r>
              <a:rPr lang="sv-SE" sz="900" b="0" i="0" kern="1200" dirty="0" err="1" smtClean="0">
                <a:solidFill>
                  <a:schemeClr val="tx1"/>
                </a:solidFill>
                <a:effectLst/>
                <a:latin typeface="Segoe UI Light" pitchFamily="34" charset="0"/>
                <a:ea typeface="+mn-ea"/>
                <a:cs typeface="+mn-cs"/>
              </a:rPr>
              <a:t>PnP</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components</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can</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give</a:t>
            </a:r>
            <a:r>
              <a:rPr lang="sv-SE" sz="900" b="0" i="0" kern="1200" dirty="0" smtClean="0">
                <a:solidFill>
                  <a:schemeClr val="tx1"/>
                </a:solidFill>
                <a:effectLst/>
                <a:latin typeface="Segoe UI Light" pitchFamily="34" charset="0"/>
                <a:ea typeface="+mn-ea"/>
                <a:cs typeface="+mn-cs"/>
              </a:rPr>
              <a:t> a common </a:t>
            </a:r>
            <a:r>
              <a:rPr lang="sv-SE" sz="900" b="0" i="0" kern="1200" dirty="0" err="1" smtClean="0">
                <a:solidFill>
                  <a:schemeClr val="tx1"/>
                </a:solidFill>
                <a:effectLst/>
                <a:latin typeface="Segoe UI Light" pitchFamily="34" charset="0"/>
                <a:ea typeface="+mn-ea"/>
                <a:cs typeface="+mn-cs"/>
              </a:rPr>
              <a:t>experience</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across</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domains</a:t>
            </a:r>
            <a:r>
              <a:rPr lang="sv-SE" sz="900" b="0" i="0" kern="1200" dirty="0" smtClean="0">
                <a:solidFill>
                  <a:schemeClr val="tx1"/>
                </a:solidFill>
                <a:effectLst/>
                <a:latin typeface="Segoe UI Light" pitchFamily="34" charset="0"/>
                <a:ea typeface="+mn-ea"/>
                <a:cs typeface="+mn-cs"/>
              </a:rPr>
              <a:t> and </a:t>
            </a:r>
            <a:r>
              <a:rPr lang="sv-SE" sz="900" b="0" i="0" kern="1200" dirty="0" err="1" smtClean="0">
                <a:solidFill>
                  <a:schemeClr val="tx1"/>
                </a:solidFill>
                <a:effectLst/>
                <a:latin typeface="Segoe UI Light" pitchFamily="34" charset="0"/>
                <a:ea typeface="+mn-ea"/>
                <a:cs typeface="+mn-cs"/>
              </a:rPr>
              <a:t>projects</a:t>
            </a:r>
            <a:r>
              <a:rPr lang="sv-SE" sz="900" b="0" i="0" kern="1200" dirty="0" smtClean="0">
                <a:solidFill>
                  <a:schemeClr val="tx1"/>
                </a:solidFill>
                <a:effectLst/>
                <a:latin typeface="Segoe UI Light" pitchFamily="34" charset="0"/>
                <a:ea typeface="+mn-ea"/>
                <a:cs typeface="+mn-cs"/>
              </a:rPr>
              <a:t>, no </a:t>
            </a:r>
            <a:r>
              <a:rPr lang="sv-SE" sz="900" b="0" i="0" kern="1200" dirty="0" err="1" smtClean="0">
                <a:solidFill>
                  <a:schemeClr val="tx1"/>
                </a:solidFill>
                <a:effectLst/>
                <a:latin typeface="Segoe UI Light" pitchFamily="34" charset="0"/>
                <a:ea typeface="+mn-ea"/>
                <a:cs typeface="+mn-cs"/>
              </a:rPr>
              <a:t>matter</a:t>
            </a:r>
            <a:r>
              <a:rPr lang="sv-SE" sz="900" b="0" i="0" kern="1200" dirty="0" smtClean="0">
                <a:solidFill>
                  <a:schemeClr val="tx1"/>
                </a:solidFill>
                <a:effectLst/>
                <a:latin typeface="Segoe UI Light" pitchFamily="34" charset="0"/>
                <a:ea typeface="+mn-ea"/>
                <a:cs typeface="+mn-cs"/>
              </a:rPr>
              <a:t> the </a:t>
            </a:r>
            <a:r>
              <a:rPr lang="sv-SE" sz="900" b="0" i="0" kern="1200" dirty="0" err="1" smtClean="0">
                <a:solidFill>
                  <a:schemeClr val="tx1"/>
                </a:solidFill>
                <a:effectLst/>
                <a:latin typeface="Segoe UI Light" pitchFamily="34" charset="0"/>
                <a:ea typeface="+mn-ea"/>
                <a:cs typeface="+mn-cs"/>
              </a:rPr>
              <a:t>development</a:t>
            </a:r>
            <a:r>
              <a:rPr lang="sv-SE" sz="900" b="0" i="0" kern="1200" dirty="0" smtClean="0">
                <a:solidFill>
                  <a:schemeClr val="tx1"/>
                </a:solidFill>
                <a:effectLst/>
                <a:latin typeface="Segoe UI Light" pitchFamily="34" charset="0"/>
                <a:ea typeface="+mn-ea"/>
                <a:cs typeface="+mn-cs"/>
              </a:rPr>
              <a:t> team. *</a:t>
            </a:r>
            <a:r>
              <a:rPr lang="sv-SE" sz="900" b="0" i="0" kern="1200" dirty="0" err="1" smtClean="0">
                <a:solidFill>
                  <a:schemeClr val="tx1"/>
                </a:solidFill>
                <a:effectLst/>
                <a:latin typeface="Segoe UI Light" pitchFamily="34" charset="0"/>
                <a:ea typeface="+mn-ea"/>
                <a:cs typeface="+mn-cs"/>
              </a:rPr>
              <a:t>if</a:t>
            </a:r>
            <a:r>
              <a:rPr lang="sv-SE" sz="900" b="0" i="0" kern="1200" dirty="0" smtClean="0">
                <a:solidFill>
                  <a:schemeClr val="tx1"/>
                </a:solidFill>
                <a:effectLst/>
                <a:latin typeface="Segoe UI Light" pitchFamily="34" charset="0"/>
                <a:ea typeface="+mn-ea"/>
                <a:cs typeface="+mn-cs"/>
              </a:rPr>
              <a:t> </a:t>
            </a:r>
            <a:r>
              <a:rPr lang="sv-SE" sz="900" b="0" i="0" kern="1200" dirty="0" err="1" smtClean="0">
                <a:solidFill>
                  <a:schemeClr val="tx1"/>
                </a:solidFill>
                <a:effectLst/>
                <a:latin typeface="Segoe UI Light" pitchFamily="34" charset="0"/>
                <a:ea typeface="+mn-ea"/>
                <a:cs typeface="+mn-cs"/>
              </a:rPr>
              <a:t>PnP</a:t>
            </a:r>
            <a:r>
              <a:rPr lang="sv-SE" sz="900" b="0" i="0" kern="1200" dirty="0" smtClean="0">
                <a:solidFill>
                  <a:schemeClr val="tx1"/>
                </a:solidFill>
                <a:effectLst/>
                <a:latin typeface="Segoe UI Light" pitchFamily="34" charset="0"/>
                <a:ea typeface="+mn-ea"/>
                <a:cs typeface="+mn-cs"/>
              </a:rPr>
              <a:t> is </a:t>
            </a:r>
            <a:r>
              <a:rPr lang="sv-SE" sz="900" b="0" i="0" kern="1200" dirty="0" err="1" smtClean="0">
                <a:solidFill>
                  <a:schemeClr val="tx1"/>
                </a:solidFill>
                <a:effectLst/>
                <a:latin typeface="Segoe UI Light" pitchFamily="34" charset="0"/>
                <a:ea typeface="+mn-ea"/>
                <a:cs typeface="+mn-cs"/>
              </a:rPr>
              <a:t>recommended</a:t>
            </a:r>
            <a:r>
              <a:rPr lang="sv-SE" sz="900" b="0" i="0" kern="1200" dirty="0" smtClean="0">
                <a:solidFill>
                  <a:schemeClr val="tx1"/>
                </a:solidFill>
                <a:effectLst/>
                <a:latin typeface="Segoe UI Light" pitchFamily="34" charset="0"/>
                <a:ea typeface="+mn-ea"/>
                <a:cs typeface="+mn-cs"/>
              </a:rPr>
              <a:t> by the business</a:t>
            </a:r>
          </a:p>
          <a:p>
            <a:endParaRPr lang="sv-SE" dirty="0"/>
          </a:p>
        </p:txBody>
      </p:sp>
      <p:sp>
        <p:nvSpPr>
          <p:cNvPr id="4" name="Platshållare för datum 3"/>
          <p:cNvSpPr>
            <a:spLocks noGrp="1"/>
          </p:cNvSpPr>
          <p:nvPr>
            <p:ph type="dt" idx="10"/>
          </p:nvPr>
        </p:nvSpPr>
        <p:spPr/>
        <p:txBody>
          <a:bodyPr/>
          <a:lstStyle/>
          <a:p>
            <a:fld id="{075356B8-69A8-4870-8952-563BEA4BD0C0}" type="datetime1">
              <a:rPr lang="en-US" smtClean="0"/>
              <a:t>2/25/2015</a:t>
            </a:fld>
            <a:endParaRPr lang="en-US"/>
          </a:p>
        </p:txBody>
      </p:sp>
      <p:sp>
        <p:nvSpPr>
          <p:cNvPr id="5" name="Platshållare för bildnummer 4"/>
          <p:cNvSpPr>
            <a:spLocks noGrp="1"/>
          </p:cNvSpPr>
          <p:nvPr>
            <p:ph type="sldNum" sz="quarter" idx="11"/>
          </p:nvPr>
        </p:nvSpPr>
        <p:spPr/>
        <p:txBody>
          <a:bodyPr/>
          <a:lstStyle/>
          <a:p>
            <a:fld id="{B4008EB6-D09E-4580-8CD6-DDB14511944F}" type="slidenum">
              <a:rPr lang="en-US" smtClean="0"/>
              <a:t>22</a:t>
            </a:fld>
            <a:endParaRPr lang="en-US" dirty="0"/>
          </a:p>
        </p:txBody>
      </p:sp>
      <p:sp>
        <p:nvSpPr>
          <p:cNvPr id="6" name="Platshållare för sidhuvud 5"/>
          <p:cNvSpPr>
            <a:spLocks noGrp="1"/>
          </p:cNvSpPr>
          <p:nvPr>
            <p:ph type="hdr" sz="quarter" idx="12"/>
          </p:nvPr>
        </p:nvSpPr>
        <p:spPr/>
        <p:txBody>
          <a:bodyPr/>
          <a:lstStyle/>
          <a:p>
            <a:r>
              <a:rPr lang="en-US" smtClean="0"/>
              <a:t>Microsoft Office</a:t>
            </a:r>
            <a:endParaRPr lang="en-US" dirty="0"/>
          </a:p>
        </p:txBody>
      </p:sp>
      <p:sp>
        <p:nvSpPr>
          <p:cNvPr id="7" name="Platshållare för sidfot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969631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datum 3"/>
          <p:cNvSpPr>
            <a:spLocks noGrp="1"/>
          </p:cNvSpPr>
          <p:nvPr>
            <p:ph type="dt" idx="10"/>
          </p:nvPr>
        </p:nvSpPr>
        <p:spPr/>
        <p:txBody>
          <a:bodyPr/>
          <a:lstStyle/>
          <a:p>
            <a:fld id="{243F3916-6E61-4DEC-BFDE-2DEB7B37121E}" type="datetime1">
              <a:rPr lang="en-US" smtClean="0"/>
              <a:t>2/25/2015</a:t>
            </a:fld>
            <a:endParaRPr lang="en-US"/>
          </a:p>
        </p:txBody>
      </p:sp>
      <p:sp>
        <p:nvSpPr>
          <p:cNvPr id="5" name="Platshållare för bildnummer 4"/>
          <p:cNvSpPr>
            <a:spLocks noGrp="1"/>
          </p:cNvSpPr>
          <p:nvPr>
            <p:ph type="sldNum" sz="quarter" idx="11"/>
          </p:nvPr>
        </p:nvSpPr>
        <p:spPr/>
        <p:txBody>
          <a:bodyPr/>
          <a:lstStyle/>
          <a:p>
            <a:fld id="{B4008EB6-D09E-4580-8CD6-DDB14511944F}" type="slidenum">
              <a:rPr lang="en-US" smtClean="0"/>
              <a:t>23</a:t>
            </a:fld>
            <a:endParaRPr lang="en-US" dirty="0"/>
          </a:p>
        </p:txBody>
      </p:sp>
      <p:sp>
        <p:nvSpPr>
          <p:cNvPr id="6" name="Platshållare för sidhuvud 5"/>
          <p:cNvSpPr>
            <a:spLocks noGrp="1"/>
          </p:cNvSpPr>
          <p:nvPr>
            <p:ph type="hdr" sz="quarter" idx="12"/>
          </p:nvPr>
        </p:nvSpPr>
        <p:spPr/>
        <p:txBody>
          <a:bodyPr/>
          <a:lstStyle/>
          <a:p>
            <a:r>
              <a:rPr lang="en-US" smtClean="0"/>
              <a:t>Microsoft Office</a:t>
            </a:r>
            <a:endParaRPr lang="en-US" dirty="0"/>
          </a:p>
        </p:txBody>
      </p:sp>
      <p:sp>
        <p:nvSpPr>
          <p:cNvPr id="7" name="Platshållare för sidfot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215978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forks than the Azure .NET SDK</a:t>
            </a:r>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2/25/2015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24</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568088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GitHub</a:t>
            </a:r>
            <a:r>
              <a:rPr lang="en-US" baseline="0" dirty="0" smtClean="0"/>
              <a:t> – MS moving more and more to </a:t>
            </a:r>
            <a:r>
              <a:rPr lang="en-US" baseline="0" dirty="0" err="1" smtClean="0"/>
              <a:t>GitHub</a:t>
            </a:r>
            <a:r>
              <a:rPr lang="en-US" baseline="0" dirty="0" smtClean="0"/>
              <a:t>.</a:t>
            </a:r>
          </a:p>
          <a:p>
            <a:r>
              <a:rPr lang="en-US" baseline="0" dirty="0" smtClean="0"/>
              <a:t>Name implies </a:t>
            </a:r>
            <a:r>
              <a:rPr lang="en-US" baseline="0" dirty="0" err="1" smtClean="0"/>
              <a:t>git</a:t>
            </a:r>
            <a:r>
              <a:rPr lang="en-US" baseline="0" dirty="0" smtClean="0"/>
              <a:t>. Can use </a:t>
            </a:r>
            <a:r>
              <a:rPr lang="en-US" baseline="0" dirty="0" err="1" smtClean="0"/>
              <a:t>github</a:t>
            </a:r>
            <a:r>
              <a:rPr lang="en-US" baseline="0" dirty="0" smtClean="0"/>
              <a:t> for windows, </a:t>
            </a:r>
            <a:r>
              <a:rPr lang="en-US" baseline="0" dirty="0" err="1" smtClean="0"/>
              <a:t>git</a:t>
            </a:r>
            <a:r>
              <a:rPr lang="en-US" baseline="0" dirty="0" smtClean="0"/>
              <a:t> in visual studio or </a:t>
            </a:r>
            <a:r>
              <a:rPr lang="en-US" baseline="0" dirty="0" err="1" smtClean="0"/>
              <a:t>git</a:t>
            </a:r>
            <a:r>
              <a:rPr lang="en-US" baseline="0" dirty="0" smtClean="0"/>
              <a:t> on the command line.</a:t>
            </a:r>
          </a:p>
          <a:p>
            <a:r>
              <a:rPr lang="en-US" baseline="0" dirty="0" smtClean="0"/>
              <a:t>I prefer command line.</a:t>
            </a:r>
          </a:p>
          <a:p>
            <a:endParaRPr lang="en-US" baseline="0" dirty="0" smtClean="0"/>
          </a:p>
          <a:p>
            <a:r>
              <a:rPr lang="en-US" baseline="0" dirty="0" smtClean="0"/>
              <a:t>Issues – you all know</a:t>
            </a:r>
          </a:p>
          <a:p>
            <a:r>
              <a:rPr lang="en-US" baseline="0" dirty="0" smtClean="0"/>
              <a:t>PR – fix something/add something</a:t>
            </a:r>
          </a:p>
          <a:p>
            <a:r>
              <a:rPr lang="en-US" baseline="0" dirty="0" smtClean="0"/>
              <a:t>Wiki – Learn about the PnP project, how to get started, community call schedule, </a:t>
            </a:r>
            <a:r>
              <a:rPr lang="en-US" baseline="0" dirty="0" err="1" smtClean="0"/>
              <a:t>etc</a:t>
            </a:r>
            <a:endParaRPr lang="en-US" baseline="0" dirty="0" smtClean="0"/>
          </a:p>
          <a:p>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Master merge first Friday of the month</a:t>
            </a:r>
          </a:p>
          <a:p>
            <a:endParaRPr lang="en-US" baseline="0" dirty="0" smtClean="0"/>
          </a:p>
        </p:txBody>
      </p:sp>
      <p:sp>
        <p:nvSpPr>
          <p:cNvPr id="4" name="Date Placeholder 3"/>
          <p:cNvSpPr>
            <a:spLocks noGrp="1"/>
          </p:cNvSpPr>
          <p:nvPr>
            <p:ph type="dt" idx="10"/>
          </p:nvPr>
        </p:nvSpPr>
        <p:spPr/>
        <p:txBody>
          <a:bodyPr/>
          <a:lstStyle/>
          <a:p>
            <a:fld id="{0A525DF3-B6D2-4112-9DB4-5600254E3DE2}" type="datetime1">
              <a:rPr lang="en-US" smtClean="0"/>
              <a:t>2/25/2015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999596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http://www.git-scm.com/book/en/v2</a:t>
            </a:r>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2/25/2015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26</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662262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dirty="0" smtClean="0"/>
              <a:t>Calls are “muted” no-one</a:t>
            </a:r>
            <a:r>
              <a:rPr lang="en-US" baseline="0" dirty="0" smtClean="0"/>
              <a:t> has to talk. Talking is optional in last part</a:t>
            </a:r>
            <a:endParaRPr lang="sv-SE" dirty="0"/>
          </a:p>
        </p:txBody>
      </p:sp>
      <p:sp>
        <p:nvSpPr>
          <p:cNvPr id="4" name="Platshållare för datum 3"/>
          <p:cNvSpPr>
            <a:spLocks noGrp="1"/>
          </p:cNvSpPr>
          <p:nvPr>
            <p:ph type="dt" idx="10"/>
          </p:nvPr>
        </p:nvSpPr>
        <p:spPr/>
        <p:txBody>
          <a:bodyPr/>
          <a:lstStyle/>
          <a:p>
            <a:fld id="{C12BCD09-1A1D-43C7-B02E-9D5739CB06A7}" type="datetime1">
              <a:rPr lang="en-US" smtClean="0"/>
              <a:t>2/25/2015</a:t>
            </a:fld>
            <a:endParaRPr lang="en-US"/>
          </a:p>
        </p:txBody>
      </p:sp>
      <p:sp>
        <p:nvSpPr>
          <p:cNvPr id="5" name="Platshållare för bildnummer 4"/>
          <p:cNvSpPr>
            <a:spLocks noGrp="1"/>
          </p:cNvSpPr>
          <p:nvPr>
            <p:ph type="sldNum" sz="quarter" idx="11"/>
          </p:nvPr>
        </p:nvSpPr>
        <p:spPr/>
        <p:txBody>
          <a:bodyPr/>
          <a:lstStyle/>
          <a:p>
            <a:fld id="{B4008EB6-D09E-4580-8CD6-DDB14511944F}" type="slidenum">
              <a:rPr lang="en-US" smtClean="0"/>
              <a:t>27</a:t>
            </a:fld>
            <a:endParaRPr lang="en-US" dirty="0"/>
          </a:p>
        </p:txBody>
      </p:sp>
      <p:sp>
        <p:nvSpPr>
          <p:cNvPr id="6" name="Platshållare för sidhuvud 5"/>
          <p:cNvSpPr>
            <a:spLocks noGrp="1"/>
          </p:cNvSpPr>
          <p:nvPr>
            <p:ph type="hdr" sz="quarter" idx="12"/>
          </p:nvPr>
        </p:nvSpPr>
        <p:spPr/>
        <p:txBody>
          <a:bodyPr/>
          <a:lstStyle/>
          <a:p>
            <a:r>
              <a:rPr lang="en-US" smtClean="0"/>
              <a:t>Microsoft Office</a:t>
            </a:r>
            <a:endParaRPr lang="en-US" dirty="0"/>
          </a:p>
        </p:txBody>
      </p:sp>
      <p:sp>
        <p:nvSpPr>
          <p:cNvPr id="7" name="Platshållare för sidfot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896537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2/25/2015</a:t>
            </a:fld>
            <a:endParaRPr lang="en-US"/>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28</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708586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13150" y="881063"/>
            <a:ext cx="3063875" cy="1724025"/>
          </a:xfrm>
        </p:spPr>
      </p:sp>
      <p:sp>
        <p:nvSpPr>
          <p:cNvPr id="3" name="Notes Placeholder 2"/>
          <p:cNvSpPr>
            <a:spLocks noGrp="1"/>
          </p:cNvSpPr>
          <p:nvPr>
            <p:ph type="body" idx="1"/>
          </p:nvPr>
        </p:nvSpPr>
        <p:spPr/>
        <p:txBody>
          <a:bodyPr>
            <a:normAutofit/>
          </a:bodyPr>
          <a:lstStyle/>
          <a:p>
            <a:pPr marL="57148" indent="-57148">
              <a:spcAft>
                <a:spcPts val="600"/>
              </a:spcAft>
            </a:pPr>
            <a:r>
              <a:rPr lang="en-US" sz="800" b="1" dirty="0" smtClean="0"/>
              <a:t>Priority on planned topics</a:t>
            </a:r>
          </a:p>
          <a:p>
            <a:pPr marL="57148" indent="-57148">
              <a:spcAft>
                <a:spcPts val="600"/>
              </a:spcAft>
            </a:pPr>
            <a:endParaRPr lang="fi-FI" sz="800" b="1" dirty="0" smtClean="0"/>
          </a:p>
          <a:p>
            <a:pPr marL="171450" indent="-171450">
              <a:spcAft>
                <a:spcPts val="600"/>
              </a:spcAft>
              <a:buFontTx/>
              <a:buChar char="-"/>
            </a:pPr>
            <a:r>
              <a:rPr lang="fi-FI" sz="800" b="0" baseline="0" dirty="0" smtClean="0"/>
              <a:t>More </a:t>
            </a:r>
            <a:r>
              <a:rPr lang="fi-FI" sz="800" b="0" baseline="0" dirty="0" err="1" smtClean="0"/>
              <a:t>code</a:t>
            </a:r>
            <a:r>
              <a:rPr lang="fi-FI" sz="800" b="0" baseline="0" dirty="0" smtClean="0"/>
              <a:t> </a:t>
            </a:r>
            <a:r>
              <a:rPr lang="fi-FI" sz="800" b="0" baseline="0" dirty="0" err="1" smtClean="0"/>
              <a:t>samples</a:t>
            </a:r>
            <a:endParaRPr lang="fi-FI" sz="800" b="0" baseline="0" dirty="0" smtClean="0"/>
          </a:p>
          <a:p>
            <a:pPr marL="171450" indent="-171450">
              <a:spcAft>
                <a:spcPts val="600"/>
              </a:spcAft>
              <a:buFontTx/>
              <a:buChar char="-"/>
            </a:pPr>
            <a:r>
              <a:rPr lang="fi-FI" sz="800" b="0" baseline="0" dirty="0" err="1" smtClean="0"/>
              <a:t>Add</a:t>
            </a:r>
            <a:r>
              <a:rPr lang="fi-FI" sz="800" b="0" baseline="0" dirty="0" smtClean="0"/>
              <a:t> </a:t>
            </a:r>
            <a:r>
              <a:rPr lang="fi-FI" sz="800" b="0" baseline="0" dirty="0" err="1" smtClean="0"/>
              <a:t>core</a:t>
            </a:r>
            <a:r>
              <a:rPr lang="fi-FI" sz="800" b="0" baseline="0" dirty="0" smtClean="0"/>
              <a:t> </a:t>
            </a:r>
            <a:r>
              <a:rPr lang="fi-FI" sz="800" b="0" baseline="0" dirty="0" err="1" smtClean="0"/>
              <a:t>component</a:t>
            </a:r>
            <a:r>
              <a:rPr lang="fi-FI" sz="800" b="0" baseline="0" dirty="0" smtClean="0"/>
              <a:t> </a:t>
            </a:r>
            <a:r>
              <a:rPr lang="fi-FI" sz="800" b="0" baseline="0" dirty="0" err="1" smtClean="0"/>
              <a:t>capabilities</a:t>
            </a:r>
            <a:endParaRPr lang="fi-FI" sz="800" b="0" baseline="0" dirty="0" smtClean="0"/>
          </a:p>
          <a:p>
            <a:pPr marL="171450" indent="-171450">
              <a:spcAft>
                <a:spcPts val="600"/>
              </a:spcAft>
              <a:buFontTx/>
              <a:buChar char="-"/>
            </a:pPr>
            <a:r>
              <a:rPr lang="fi-FI" sz="800" b="0" baseline="0" dirty="0" err="1" smtClean="0"/>
              <a:t>Reusable</a:t>
            </a:r>
            <a:r>
              <a:rPr lang="fi-FI" sz="800" b="0" baseline="0" dirty="0" smtClean="0"/>
              <a:t> </a:t>
            </a:r>
            <a:r>
              <a:rPr lang="fi-FI" sz="800" b="0" baseline="0" dirty="0" err="1" smtClean="0"/>
              <a:t>presentation</a:t>
            </a:r>
            <a:r>
              <a:rPr lang="fi-FI" sz="800" b="0" baseline="0" dirty="0" smtClean="0"/>
              <a:t> </a:t>
            </a:r>
            <a:r>
              <a:rPr lang="fi-FI" sz="800" b="0" baseline="0" dirty="0" err="1" smtClean="0"/>
              <a:t>material</a:t>
            </a:r>
            <a:endParaRPr lang="fi-FI" sz="800" b="0" baseline="0" dirty="0" smtClean="0"/>
          </a:p>
          <a:p>
            <a:pPr marL="171450" indent="-171450">
              <a:spcAft>
                <a:spcPts val="600"/>
              </a:spcAft>
              <a:buFontTx/>
              <a:buChar char="-"/>
            </a:pPr>
            <a:r>
              <a:rPr lang="fi-FI" sz="800" b="0" baseline="0" dirty="0" err="1" smtClean="0"/>
              <a:t>Documentation</a:t>
            </a:r>
            <a:r>
              <a:rPr lang="fi-FI" sz="800" b="0" baseline="0" dirty="0" smtClean="0"/>
              <a:t> on </a:t>
            </a:r>
            <a:r>
              <a:rPr lang="fi-FI" sz="800" b="0" baseline="0" dirty="0" err="1" smtClean="0"/>
              <a:t>patterns</a:t>
            </a:r>
            <a:r>
              <a:rPr lang="fi-FI" sz="800" b="0" baseline="0" dirty="0" smtClean="0"/>
              <a:t> and </a:t>
            </a:r>
            <a:r>
              <a:rPr lang="fi-FI" sz="800" b="0" baseline="0" dirty="0" err="1" smtClean="0"/>
              <a:t>practices</a:t>
            </a:r>
            <a:r>
              <a:rPr lang="fi-FI" sz="800" b="0" baseline="0" dirty="0" smtClean="0"/>
              <a:t> for </a:t>
            </a:r>
            <a:r>
              <a:rPr lang="fi-FI" sz="800" b="0" baseline="0" dirty="0" err="1" smtClean="0"/>
              <a:t>app</a:t>
            </a:r>
            <a:r>
              <a:rPr lang="fi-FI" sz="800" b="0" baseline="0" dirty="0" smtClean="0"/>
              <a:t> </a:t>
            </a:r>
            <a:r>
              <a:rPr lang="fi-FI" sz="800" b="0" baseline="0" dirty="0" err="1" smtClean="0"/>
              <a:t>model</a:t>
            </a:r>
            <a:r>
              <a:rPr lang="fi-FI" sz="800" b="0" baseline="0" dirty="0" smtClean="0"/>
              <a:t> (ALM </a:t>
            </a:r>
            <a:r>
              <a:rPr lang="fi-FI" sz="800" b="0" baseline="0" dirty="0" err="1" smtClean="0"/>
              <a:t>ec</a:t>
            </a:r>
            <a:r>
              <a:rPr lang="fi-FI" sz="800" b="0" baseline="0" dirty="0" smtClean="0"/>
              <a:t>.)</a:t>
            </a:r>
          </a:p>
          <a:p>
            <a:pPr marL="171450" indent="-171450">
              <a:spcAft>
                <a:spcPts val="600"/>
              </a:spcAft>
              <a:buFontTx/>
              <a:buChar char="-"/>
            </a:pPr>
            <a:r>
              <a:rPr lang="fi-FI" sz="800" b="0" baseline="0" dirty="0" smtClean="0"/>
              <a:t>More </a:t>
            </a:r>
            <a:r>
              <a:rPr lang="fi-FI" sz="800" b="0" baseline="0" dirty="0" err="1" smtClean="0"/>
              <a:t>complex</a:t>
            </a:r>
            <a:r>
              <a:rPr lang="fi-FI" sz="800" b="0" baseline="0" dirty="0" smtClean="0"/>
              <a:t> </a:t>
            </a:r>
            <a:r>
              <a:rPr lang="fi-FI" sz="800" b="0" baseline="0" dirty="0" err="1" smtClean="0"/>
              <a:t>solutions</a:t>
            </a:r>
            <a:endParaRPr lang="fi-FI" sz="800" b="0" baseline="0" dirty="0" smtClean="0"/>
          </a:p>
          <a:p>
            <a:pPr marL="171450" indent="-171450">
              <a:spcAft>
                <a:spcPts val="600"/>
              </a:spcAft>
              <a:buFontTx/>
              <a:buChar char="-"/>
            </a:pPr>
            <a:r>
              <a:rPr lang="fi-FI" sz="800" b="0" baseline="0" dirty="0" smtClean="0"/>
              <a:t>More Office Client </a:t>
            </a:r>
            <a:r>
              <a:rPr lang="fi-FI" sz="800" b="0" baseline="0" dirty="0" err="1" smtClean="0"/>
              <a:t>apps</a:t>
            </a:r>
            <a:endParaRPr lang="fi-FI" sz="800" b="0" baseline="0" dirty="0" smtClean="0"/>
          </a:p>
          <a:p>
            <a:pPr marL="171450" indent="-171450">
              <a:spcAft>
                <a:spcPts val="600"/>
              </a:spcAft>
              <a:buFontTx/>
              <a:buChar char="-"/>
            </a:pPr>
            <a:r>
              <a:rPr lang="fi-FI" sz="800" b="0" baseline="0" dirty="0" smtClean="0"/>
              <a:t>More JavaScript </a:t>
            </a:r>
            <a:r>
              <a:rPr lang="fi-FI" sz="800" b="0" baseline="0" dirty="0" err="1" smtClean="0"/>
              <a:t>app</a:t>
            </a:r>
            <a:endParaRPr lang="fi-FI" sz="800" b="0" baseline="0" dirty="0" smtClean="0"/>
          </a:p>
          <a:p>
            <a:pPr marL="171450" indent="-171450">
              <a:spcAft>
                <a:spcPts val="600"/>
              </a:spcAft>
              <a:buFontTx/>
              <a:buChar char="-"/>
            </a:pPr>
            <a:endParaRPr lang="en-US" b="0" dirty="0" smtClean="0"/>
          </a:p>
        </p:txBody>
      </p:sp>
      <p:sp>
        <p:nvSpPr>
          <p:cNvPr id="8" name="Date Placeholder 7"/>
          <p:cNvSpPr>
            <a:spLocks noGrp="1"/>
          </p:cNvSpPr>
          <p:nvPr>
            <p:ph type="dt" idx="10"/>
          </p:nvPr>
        </p:nvSpPr>
        <p:spPr/>
        <p:txBody>
          <a:bodyPr/>
          <a:lstStyle/>
          <a:p>
            <a:fld id="{ACCCF19B-6F96-4F0E-B6F8-2974039984F1}" type="datetime1">
              <a:rPr lang="en-US" smtClean="0">
                <a:solidFill>
                  <a:prstClr val="black"/>
                </a:solidFill>
              </a:rPr>
              <a:pPr/>
              <a:t>2/25/2015</a:t>
            </a:fld>
            <a:endParaRPr lang="en-US" dirty="0">
              <a:solidFill>
                <a:prstClr val="black"/>
              </a:solidFill>
            </a:endParaRPr>
          </a:p>
        </p:txBody>
      </p:sp>
      <p:sp>
        <p:nvSpPr>
          <p:cNvPr id="9" name="Slide Number Placeholder 8"/>
          <p:cNvSpPr>
            <a:spLocks noGrp="1"/>
          </p:cNvSpPr>
          <p:nvPr>
            <p:ph type="sldNum" sz="quarter" idx="11"/>
          </p:nvPr>
        </p:nvSpPr>
        <p:spPr/>
        <p:txBody>
          <a:bodyPr/>
          <a:lstStyle/>
          <a:p>
            <a:fld id="{8B263312-38AA-4E1E-B2B5-0F8F122B24FE}" type="slidenum">
              <a:rPr lang="en-US" smtClean="0">
                <a:solidFill>
                  <a:prstClr val="black"/>
                </a:solidFill>
              </a:rPr>
              <a:pPr/>
              <a:t>29</a:t>
            </a:fld>
            <a:endParaRPr lang="en-US" dirty="0">
              <a:solidFill>
                <a:prstClr val="black"/>
              </a:solidFill>
            </a:endParaRPr>
          </a:p>
        </p:txBody>
      </p:sp>
      <p:sp>
        <p:nvSpPr>
          <p:cNvPr id="11" name="Header Placeholder 10"/>
          <p:cNvSpPr>
            <a:spLocks noGrp="1"/>
          </p:cNvSpPr>
          <p:nvPr>
            <p:ph type="hdr" sz="quarter" idx="13"/>
          </p:nvPr>
        </p:nvSpPr>
        <p:spPr/>
        <p:txBody>
          <a:bodyPr/>
          <a:lstStyle/>
          <a:p>
            <a:r>
              <a:rPr lang="en-US" dirty="0" smtClean="0">
                <a:solidFill>
                  <a:prstClr val="black"/>
                </a:solidFill>
              </a:rPr>
              <a:t>SMSG Readiness</a:t>
            </a:r>
            <a:endParaRPr lang="en-US" dirty="0">
              <a:solidFill>
                <a:prstClr val="black"/>
              </a:solidFill>
            </a:endParaRPr>
          </a:p>
        </p:txBody>
      </p:sp>
      <p:sp>
        <p:nvSpPr>
          <p:cNvPr id="12" name="Footer Placeholder 9"/>
          <p:cNvSpPr>
            <a:spLocks noGrp="1"/>
          </p:cNvSpPr>
          <p:nvPr>
            <p:ph type="ftr" sz="quarter" idx="4"/>
          </p:nvPr>
        </p:nvSpPr>
        <p:spPr>
          <a:xfrm>
            <a:off x="400050" y="8705850"/>
            <a:ext cx="5920740" cy="355964"/>
          </a:xfrm>
        </p:spPr>
        <p:txBody>
          <a:bodyPr/>
          <a:lstStyle/>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2013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a:p>
            <a:pPr marL="0" defTabSz="914313"/>
            <a:endParaRPr lang="en-US" sz="400" dirty="0">
              <a:solidFill>
                <a:srgbClr val="000000"/>
              </a:solidFill>
            </a:endParaRPr>
          </a:p>
        </p:txBody>
      </p:sp>
      <p:sp>
        <p:nvSpPr>
          <p:cNvPr id="10" name="Rectangle 9"/>
          <p:cNvSpPr/>
          <p:nvPr/>
        </p:nvSpPr>
        <p:spPr>
          <a:xfrm>
            <a:off x="0" y="786176"/>
            <a:ext cx="3429000" cy="3093154"/>
          </a:xfrm>
          <a:prstGeom prst="rect">
            <a:avLst/>
          </a:prstGeom>
        </p:spPr>
        <p:txBody>
          <a:bodyPr>
            <a:spAutoFit/>
          </a:bodyPr>
          <a:lstStyle/>
          <a:p>
            <a:r>
              <a:rPr lang="en-US" sz="1400" b="1" dirty="0">
                <a:solidFill>
                  <a:prstClr val="black"/>
                </a:solidFill>
              </a:rPr>
              <a:t>Length: </a:t>
            </a:r>
            <a:r>
              <a:rPr lang="en-US" sz="1400" dirty="0">
                <a:solidFill>
                  <a:prstClr val="black"/>
                </a:solidFill>
              </a:rPr>
              <a:t>30 second for this slide</a:t>
            </a:r>
          </a:p>
          <a:p>
            <a:endParaRPr lang="en-US" sz="1400" b="1" dirty="0" smtClean="0">
              <a:solidFill>
                <a:prstClr val="black"/>
              </a:solidFill>
            </a:endParaRPr>
          </a:p>
          <a:p>
            <a:r>
              <a:rPr lang="en-US" sz="1400" b="1" dirty="0" smtClean="0">
                <a:solidFill>
                  <a:prstClr val="black"/>
                </a:solidFill>
              </a:rPr>
              <a:t>Instructor </a:t>
            </a:r>
            <a:r>
              <a:rPr lang="en-US" sz="1400" b="1" dirty="0">
                <a:solidFill>
                  <a:prstClr val="black"/>
                </a:solidFill>
              </a:rPr>
              <a:t>notes</a:t>
            </a:r>
          </a:p>
          <a:p>
            <a:pPr marL="57148" indent="-57148">
              <a:spcAft>
                <a:spcPts val="600"/>
              </a:spcAft>
            </a:pPr>
            <a:r>
              <a:rPr lang="en-US" sz="1400" dirty="0">
                <a:solidFill>
                  <a:prstClr val="black"/>
                </a:solidFill>
              </a:rPr>
              <a:t>The following slides will walk you though the Lync tools that we will use in this class.</a:t>
            </a:r>
          </a:p>
          <a:p>
            <a:pPr marL="57148" indent="-57148">
              <a:spcAft>
                <a:spcPts val="600"/>
              </a:spcAft>
            </a:pPr>
            <a:r>
              <a:rPr lang="en-US" sz="1400" dirty="0" smtClean="0">
                <a:solidFill>
                  <a:prstClr val="black"/>
                </a:solidFill>
              </a:rPr>
              <a:t>You </a:t>
            </a:r>
            <a:r>
              <a:rPr lang="en-US" sz="1400" dirty="0">
                <a:solidFill>
                  <a:prstClr val="black"/>
                </a:solidFill>
              </a:rPr>
              <a:t>will use all of these tools later in the class</a:t>
            </a:r>
          </a:p>
          <a:p>
            <a:r>
              <a:rPr lang="en-US" sz="1400" dirty="0" smtClean="0">
                <a:solidFill>
                  <a:prstClr val="black"/>
                </a:solidFill>
              </a:rPr>
              <a:t>Stress that your students will be able to run much more engaging meetings if they use these tools in their own Lync Meetings.</a:t>
            </a:r>
          </a:p>
          <a:p>
            <a:endParaRPr lang="en-US" sz="1400" dirty="0">
              <a:solidFill>
                <a:prstClr val="black"/>
              </a:solidFill>
            </a:endParaRPr>
          </a:p>
          <a:p>
            <a:r>
              <a:rPr lang="en-US" sz="1400" b="1" dirty="0">
                <a:solidFill>
                  <a:prstClr val="black"/>
                </a:solidFill>
              </a:rPr>
              <a:t>Course Development Notes:</a:t>
            </a:r>
          </a:p>
          <a:p>
            <a:endParaRPr lang="en-US" sz="1400" dirty="0">
              <a:solidFill>
                <a:prstClr val="black"/>
              </a:solidFill>
            </a:endParaRPr>
          </a:p>
        </p:txBody>
      </p:sp>
    </p:spTree>
    <p:extLst>
      <p:ext uri="{BB962C8B-B14F-4D97-AF65-F5344CB8AC3E}">
        <p14:creationId xmlns:p14="http://schemas.microsoft.com/office/powerpoint/2010/main" val="28043003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2/25/2015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30</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31224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datum 3"/>
          <p:cNvSpPr>
            <a:spLocks noGrp="1"/>
          </p:cNvSpPr>
          <p:nvPr>
            <p:ph type="dt" idx="10"/>
          </p:nvPr>
        </p:nvSpPr>
        <p:spPr/>
        <p:txBody>
          <a:bodyPr/>
          <a:lstStyle/>
          <a:p>
            <a:fld id="{7BDE8B94-F84A-4F59-B655-984360B7E3AC}" type="datetime1">
              <a:rPr lang="en-US" smtClean="0"/>
              <a:t>2/25/2015</a:t>
            </a:fld>
            <a:endParaRPr lang="en-US"/>
          </a:p>
        </p:txBody>
      </p:sp>
      <p:sp>
        <p:nvSpPr>
          <p:cNvPr id="5" name="Platshållare för bildnummer 4"/>
          <p:cNvSpPr>
            <a:spLocks noGrp="1"/>
          </p:cNvSpPr>
          <p:nvPr>
            <p:ph type="sldNum" sz="quarter" idx="11"/>
          </p:nvPr>
        </p:nvSpPr>
        <p:spPr/>
        <p:txBody>
          <a:bodyPr/>
          <a:lstStyle/>
          <a:p>
            <a:fld id="{B4008EB6-D09E-4580-8CD6-DDB14511944F}" type="slidenum">
              <a:rPr lang="en-US" smtClean="0"/>
              <a:t>3</a:t>
            </a:fld>
            <a:endParaRPr lang="en-US" dirty="0"/>
          </a:p>
        </p:txBody>
      </p:sp>
      <p:sp>
        <p:nvSpPr>
          <p:cNvPr id="6" name="Platshållare för sidhuvud 5"/>
          <p:cNvSpPr>
            <a:spLocks noGrp="1"/>
          </p:cNvSpPr>
          <p:nvPr>
            <p:ph type="hdr" sz="quarter" idx="12"/>
          </p:nvPr>
        </p:nvSpPr>
        <p:spPr/>
        <p:txBody>
          <a:bodyPr/>
          <a:lstStyle/>
          <a:p>
            <a:r>
              <a:rPr lang="en-US" smtClean="0"/>
              <a:t>Microsoft Office</a:t>
            </a:r>
            <a:endParaRPr lang="en-US" dirty="0"/>
          </a:p>
        </p:txBody>
      </p:sp>
      <p:sp>
        <p:nvSpPr>
          <p:cNvPr id="7" name="Platshållare för sidfot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720848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PnP started as a library of reusable code in an internal MS project. JDP (Joint Development Program), where MCS people shared code to be reused between their customers.</a:t>
            </a:r>
          </a:p>
          <a:p>
            <a:r>
              <a:rPr lang="en-US" baseline="0" dirty="0" smtClean="0"/>
              <a:t>Turned into Office AMS.</a:t>
            </a:r>
          </a:p>
          <a:p>
            <a:r>
              <a:rPr lang="en-US" baseline="0" dirty="0" smtClean="0"/>
              <a:t>Turned into PnP.</a:t>
            </a:r>
            <a:endParaRPr lang="en-US" dirty="0" smtClean="0"/>
          </a:p>
          <a:p>
            <a:endParaRPr lang="en-US" dirty="0" smtClean="0"/>
          </a:p>
          <a:p>
            <a:r>
              <a:rPr lang="en-US" dirty="0" smtClean="0"/>
              <a:t>Provides</a:t>
            </a:r>
            <a:r>
              <a:rPr lang="en-US" baseline="0" dirty="0" smtClean="0"/>
              <a:t> guidance on how to transition from FTC to the app model and how to solve common scenarios in an App Model world (o365 apps are making their way into the project as we speak).</a:t>
            </a:r>
          </a:p>
          <a:p>
            <a:r>
              <a:rPr lang="en-US" baseline="0" dirty="0" smtClean="0"/>
              <a:t>On top of this it also aims to make development on O365 a better experience.</a:t>
            </a:r>
          </a:p>
          <a:p>
            <a:endParaRPr lang="en-US" baseline="0" dirty="0" smtClean="0"/>
          </a:p>
          <a:p>
            <a:r>
              <a:rPr lang="en-US" baseline="0" dirty="0" smtClean="0"/>
              <a:t>Core team consists of a group of Microsoft employees along with a few community members (all MCMs </a:t>
            </a:r>
            <a:r>
              <a:rPr lang="en-US" baseline="0" dirty="0" err="1" smtClean="0"/>
              <a:t>atm</a:t>
            </a:r>
            <a:r>
              <a:rPr lang="en-US" baseline="0" dirty="0" smtClean="0"/>
              <a:t>) with Vesa Juvonen at the helm.</a:t>
            </a:r>
          </a:p>
          <a:p>
            <a:r>
              <a:rPr lang="en-US" baseline="0" dirty="0" smtClean="0"/>
              <a:t>Core team does this in their free time, the same as the rest of the community.</a:t>
            </a:r>
          </a:p>
        </p:txBody>
      </p:sp>
      <p:sp>
        <p:nvSpPr>
          <p:cNvPr id="4" name="Date Placeholder 3"/>
          <p:cNvSpPr>
            <a:spLocks noGrp="1"/>
          </p:cNvSpPr>
          <p:nvPr>
            <p:ph type="dt" idx="10"/>
          </p:nvPr>
        </p:nvSpPr>
        <p:spPr/>
        <p:txBody>
          <a:bodyPr/>
          <a:lstStyle/>
          <a:p>
            <a:fld id="{D51B1278-D92B-4AF3-A9C1-71DD298190CE}" type="datetimeFigureOut">
              <a:rPr lang="en-US" smtClean="0"/>
              <a:t>2/25/2015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06202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Walk</a:t>
            </a:r>
            <a:r>
              <a:rPr lang="en-US" baseline="0" dirty="0" smtClean="0"/>
              <a:t> through the dirs. Show a few examples after this.</a:t>
            </a:r>
          </a:p>
          <a:p>
            <a:endParaRPr lang="en-US" dirty="0" smtClean="0"/>
          </a:p>
          <a:p>
            <a:r>
              <a:rPr lang="en-US" dirty="0" smtClean="0"/>
              <a:t>Assemblies:</a:t>
            </a:r>
            <a:r>
              <a:rPr lang="en-US" baseline="0" dirty="0" smtClean="0"/>
              <a:t> Latest 15/16</a:t>
            </a:r>
          </a:p>
          <a:p>
            <a:r>
              <a:rPr lang="en-US" baseline="0" dirty="0" smtClean="0"/>
              <a:t>Binaries: PS installer</a:t>
            </a:r>
          </a:p>
          <a:p>
            <a:r>
              <a:rPr lang="en-US" baseline="0" dirty="0" smtClean="0"/>
              <a:t>Components: standalone components, easy to integrate into apps</a:t>
            </a:r>
          </a:p>
          <a:p>
            <a:r>
              <a:rPr lang="en-US" baseline="0" dirty="0" smtClean="0"/>
              <a:t>Doc: </a:t>
            </a:r>
            <a:r>
              <a:rPr lang="en-US" baseline="0" dirty="0" err="1" smtClean="0"/>
              <a:t>ppts</a:t>
            </a:r>
            <a:r>
              <a:rPr lang="en-US" baseline="0" dirty="0" smtClean="0"/>
              <a:t> about app model</a:t>
            </a:r>
          </a:p>
          <a:p>
            <a:r>
              <a:rPr lang="en-US" baseline="0" dirty="0" smtClean="0"/>
              <a:t>Core: extension methods. Single line. Will show later.</a:t>
            </a:r>
          </a:p>
          <a:p>
            <a:r>
              <a:rPr lang="en-US" baseline="0" dirty="0" smtClean="0"/>
              <a:t>Reference: Old FTC solution to use in training, demos for FTC-&gt; cloud</a:t>
            </a:r>
          </a:p>
          <a:p>
            <a:r>
              <a:rPr lang="en-US" baseline="0" dirty="0" smtClean="0"/>
              <a:t>Samples: Small demo </a:t>
            </a:r>
            <a:r>
              <a:rPr lang="en-US" baseline="0" dirty="0" err="1" smtClean="0"/>
              <a:t>proj</a:t>
            </a:r>
            <a:r>
              <a:rPr lang="en-US" baseline="0" dirty="0" smtClean="0"/>
              <a:t> to show how to solve common problems. Not </a:t>
            </a:r>
            <a:r>
              <a:rPr lang="en-US" baseline="0" dirty="0" err="1" smtClean="0"/>
              <a:t>dependant</a:t>
            </a:r>
            <a:r>
              <a:rPr lang="en-US" baseline="0" dirty="0" smtClean="0"/>
              <a:t> on Core</a:t>
            </a:r>
          </a:p>
          <a:p>
            <a:r>
              <a:rPr lang="en-US" baseline="0" dirty="0" smtClean="0"/>
              <a:t>Scenarios: Shows how the Core library can be used</a:t>
            </a:r>
          </a:p>
          <a:p>
            <a:r>
              <a:rPr lang="en-US" baseline="0" dirty="0" smtClean="0"/>
              <a:t>Solutions: Shows more complex solutions.</a:t>
            </a:r>
          </a:p>
          <a:p>
            <a:endParaRPr lang="en-US" baseline="0" dirty="0" smtClean="0"/>
          </a:p>
          <a:p>
            <a:r>
              <a:rPr lang="en-US" baseline="0" dirty="0" smtClean="0"/>
              <a:t>New:</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Guidance: moved to own repo. Can now end up as MSDN articles!</a:t>
            </a:r>
          </a:p>
          <a:p>
            <a:endParaRPr lang="en-US" baseline="0" dirty="0" smtClean="0"/>
          </a:p>
        </p:txBody>
      </p:sp>
      <p:sp>
        <p:nvSpPr>
          <p:cNvPr id="4" name="Date Placeholder 3"/>
          <p:cNvSpPr>
            <a:spLocks noGrp="1"/>
          </p:cNvSpPr>
          <p:nvPr>
            <p:ph type="dt" idx="10"/>
          </p:nvPr>
        </p:nvSpPr>
        <p:spPr/>
        <p:txBody>
          <a:bodyPr/>
          <a:lstStyle/>
          <a:p>
            <a:fld id="{0A525DF3-B6D2-4112-9DB4-5600254E3DE2}" type="datetime1">
              <a:rPr lang="en-US" smtClean="0"/>
              <a:t>2/25/2015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80285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Small demo </a:t>
            </a:r>
            <a:r>
              <a:rPr lang="en-US" baseline="0" dirty="0" err="1" smtClean="0"/>
              <a:t>proj</a:t>
            </a:r>
            <a:r>
              <a:rPr lang="en-US" baseline="0" dirty="0" smtClean="0"/>
              <a:t> to show how to solve common problems. Not </a:t>
            </a:r>
            <a:r>
              <a:rPr lang="en-US" baseline="0" dirty="0" err="1" smtClean="0"/>
              <a:t>dependant</a:t>
            </a:r>
            <a:r>
              <a:rPr lang="en-US" baseline="0" dirty="0" smtClean="0"/>
              <a:t> on Core</a:t>
            </a:r>
            <a:endParaRPr lang="en-US" dirty="0" smtClean="0"/>
          </a:p>
          <a:p>
            <a:endParaRPr lang="en-US" dirty="0" smtClean="0"/>
          </a:p>
          <a:p>
            <a:r>
              <a:rPr lang="en-US" dirty="0" err="1" smtClean="0"/>
              <a:t>Branding.SetThemeToSite</a:t>
            </a:r>
            <a:r>
              <a:rPr lang="en-US" dirty="0" smtClean="0"/>
              <a:t> –</a:t>
            </a:r>
            <a:r>
              <a:rPr lang="en-US" baseline="0" dirty="0" smtClean="0"/>
              <a:t> Apply theme to site</a:t>
            </a:r>
            <a:endParaRPr lang="en-US" dirty="0" smtClean="0"/>
          </a:p>
          <a:p>
            <a:r>
              <a:rPr lang="en-US" dirty="0" err="1" smtClean="0"/>
              <a:t>Branding.DisplayTemplats</a:t>
            </a:r>
            <a:r>
              <a:rPr lang="en-US" baseline="0" dirty="0" smtClean="0"/>
              <a:t> – Mobile friendly display template in CSWP</a:t>
            </a:r>
          </a:p>
          <a:p>
            <a:r>
              <a:rPr lang="en-US" baseline="0" dirty="0" err="1" smtClean="0"/>
              <a:t>Cure.BulkUserProfileUpdater</a:t>
            </a:r>
            <a:r>
              <a:rPr lang="en-US" baseline="0" dirty="0" smtClean="0"/>
              <a:t> – Bulk update from CSV, extract from LDAP with </a:t>
            </a:r>
            <a:r>
              <a:rPr lang="en-US" baseline="0" dirty="0" err="1" smtClean="0"/>
              <a:t>auth</a:t>
            </a:r>
            <a:endParaRPr lang="en-US" baseline="0" dirty="0" smtClean="0"/>
          </a:p>
          <a:p>
            <a:r>
              <a:rPr lang="en-US" baseline="0" dirty="0" err="1" smtClean="0"/>
              <a:t>Core.LargeFileUpload</a:t>
            </a:r>
            <a:r>
              <a:rPr lang="en-US" baseline="0" dirty="0" smtClean="0"/>
              <a:t> – Upload large files</a:t>
            </a:r>
          </a:p>
          <a:p>
            <a:r>
              <a:rPr lang="en-US" baseline="0" dirty="0" err="1" smtClean="0"/>
              <a:t>Core.PermissionsListing</a:t>
            </a:r>
            <a:r>
              <a:rPr lang="en-US" baseline="0" dirty="0" smtClean="0"/>
              <a:t> – Pull permissions from </a:t>
            </a:r>
            <a:r>
              <a:rPr lang="en-US" baseline="0" dirty="0" err="1" smtClean="0"/>
              <a:t>sitecollection</a:t>
            </a:r>
            <a:endParaRPr lang="en-US" baseline="0" dirty="0" smtClean="0"/>
          </a:p>
          <a:p>
            <a:endParaRPr lang="en-US" baseline="0" dirty="0" smtClean="0"/>
          </a:p>
          <a:p>
            <a:r>
              <a:rPr lang="en-US" baseline="0" dirty="0" smtClean="0"/>
              <a:t>Also demos Workflows, Provisioning, Search, </a:t>
            </a:r>
            <a:r>
              <a:rPr lang="en-US" baseline="0" dirty="0" err="1" smtClean="0"/>
              <a:t>OfficeGraph</a:t>
            </a:r>
            <a:r>
              <a:rPr lang="en-US" baseline="0" dirty="0" smtClean="0"/>
              <a:t>, Office 365 </a:t>
            </a:r>
            <a:r>
              <a:rPr lang="en-US" baseline="0" dirty="0" err="1" smtClean="0"/>
              <a:t>apis</a:t>
            </a:r>
            <a:r>
              <a:rPr lang="en-US" baseline="0" dirty="0" smtClean="0"/>
              <a:t> </a:t>
            </a:r>
            <a:r>
              <a:rPr lang="en-US" baseline="0" dirty="0" err="1" smtClean="0"/>
              <a:t>etc</a:t>
            </a:r>
            <a:endParaRPr lang="en-US" dirty="0"/>
          </a:p>
        </p:txBody>
      </p:sp>
      <p:sp>
        <p:nvSpPr>
          <p:cNvPr id="4" name="Date Placeholder 3"/>
          <p:cNvSpPr>
            <a:spLocks noGrp="1"/>
          </p:cNvSpPr>
          <p:nvPr>
            <p:ph type="dt" idx="10"/>
          </p:nvPr>
        </p:nvSpPr>
        <p:spPr/>
        <p:txBody>
          <a:bodyPr/>
          <a:lstStyle/>
          <a:p>
            <a:fld id="{0A525DF3-B6D2-4112-9DB4-5600254E3DE2}" type="datetime1">
              <a:rPr lang="en-US" smtClean="0"/>
              <a:t>2/25/2015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75098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Segoe UI Light" pitchFamily="34" charset="0"/>
                <a:ea typeface="+mn-ea"/>
                <a:cs typeface="+mn-cs"/>
              </a:rPr>
              <a:t>Reference code</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Shows pattern on how to handle possible SharePoint Online throttling which could be applied for CSOM, REST and web service operations in the SharePoint Online.</a:t>
            </a:r>
            <a:endParaRPr lang="en-US" dirty="0"/>
          </a:p>
        </p:txBody>
      </p:sp>
      <p:sp>
        <p:nvSpPr>
          <p:cNvPr id="4" name="Date Placeholder 3"/>
          <p:cNvSpPr>
            <a:spLocks noGrp="1"/>
          </p:cNvSpPr>
          <p:nvPr>
            <p:ph type="dt" idx="10"/>
          </p:nvPr>
        </p:nvSpPr>
        <p:spPr/>
        <p:txBody>
          <a:bodyPr/>
          <a:lstStyle/>
          <a:p>
            <a:fld id="{0A525DF3-B6D2-4112-9DB4-5600254E3DE2}" type="datetime1">
              <a:rPr lang="en-US" smtClean="0"/>
              <a:t>2/25/2015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20438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Components: standalone components, easy to integrate into apps</a:t>
            </a:r>
          </a:p>
        </p:txBody>
      </p:sp>
      <p:sp>
        <p:nvSpPr>
          <p:cNvPr id="4" name="Date Placeholder 3"/>
          <p:cNvSpPr>
            <a:spLocks noGrp="1"/>
          </p:cNvSpPr>
          <p:nvPr>
            <p:ph type="dt" idx="10"/>
          </p:nvPr>
        </p:nvSpPr>
        <p:spPr/>
        <p:txBody>
          <a:bodyPr/>
          <a:lstStyle/>
          <a:p>
            <a:fld id="{0A525DF3-B6D2-4112-9DB4-5600254E3DE2}" type="datetime1">
              <a:rPr lang="en-US" smtClean="0"/>
              <a:t>2/25/2015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22951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a:t>
            </a:r>
            <a:r>
              <a:rPr lang="en-US" baseline="0" dirty="0" smtClean="0"/>
              <a:t>provider hosted apps we don’t get the SharePoint controls we are used to. Reinventing these would take us quite a while, thankfully Richard </a:t>
            </a:r>
            <a:r>
              <a:rPr lang="en-US" baseline="0" dirty="0" err="1" smtClean="0"/>
              <a:t>diZerega</a:t>
            </a:r>
            <a:r>
              <a:rPr lang="en-US" baseline="0" dirty="0" smtClean="0"/>
              <a:t> thought about this and made a component using just </a:t>
            </a:r>
            <a:r>
              <a:rPr lang="en-US" baseline="0" dirty="0" err="1" smtClean="0"/>
              <a:t>javascript</a:t>
            </a:r>
            <a:r>
              <a:rPr lang="en-US" baseline="0" dirty="0" smtClean="0"/>
              <a:t> and </a:t>
            </a:r>
            <a:r>
              <a:rPr lang="en-US" baseline="0" dirty="0" err="1" smtClean="0"/>
              <a:t>css</a:t>
            </a:r>
            <a:r>
              <a:rPr lang="en-US" baseline="0" dirty="0" smtClean="0"/>
              <a:t>.</a:t>
            </a:r>
          </a:p>
          <a:p>
            <a:endParaRPr lang="en-US" baseline="0" dirty="0" smtClean="0"/>
          </a:p>
          <a:p>
            <a:r>
              <a:rPr lang="en-US" baseline="0" dirty="0" smtClean="0"/>
              <a:t>Fuzzy finding</a:t>
            </a:r>
            <a:endParaRPr lang="en-US" dirty="0"/>
          </a:p>
        </p:txBody>
      </p:sp>
      <p:sp>
        <p:nvSpPr>
          <p:cNvPr id="4" name="Date Placeholder 3"/>
          <p:cNvSpPr>
            <a:spLocks noGrp="1"/>
          </p:cNvSpPr>
          <p:nvPr>
            <p:ph type="dt" idx="10"/>
          </p:nvPr>
        </p:nvSpPr>
        <p:spPr/>
        <p:txBody>
          <a:bodyPr/>
          <a:lstStyle/>
          <a:p>
            <a:fld id="{0A525DF3-B6D2-4112-9DB4-5600254E3DE2}" type="datetime1">
              <a:rPr lang="en-US" smtClean="0"/>
              <a:t>2/25/2015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619705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stretch>
            <a:fillRect/>
          </a:stretch>
        </p:blipFill>
        <p:spPr>
          <a:xfrm>
            <a:off x="8856324" y="5339575"/>
            <a:ext cx="3234046" cy="1430509"/>
          </a:xfrm>
          <a:prstGeom prst="rect">
            <a:avLst/>
          </a:prstGeom>
        </p:spPr>
      </p:pic>
      <p:sp>
        <p:nvSpPr>
          <p:cNvPr id="3" name="TextBox 2"/>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1014863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95535494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49392577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16512" y="-12701"/>
            <a:ext cx="12256428" cy="6871393"/>
          </a:xfrm>
          <a:prstGeom prst="rect">
            <a:avLst/>
          </a:prstGeom>
        </p:spPr>
      </p:pic>
      <p:sp>
        <p:nvSpPr>
          <p:cNvPr id="9" name="Rectangle 1"/>
          <p:cNvSpPr/>
          <p:nvPr userDrawn="1"/>
        </p:nvSpPr>
        <p:spPr bwMode="auto">
          <a:xfrm flipH="1">
            <a:off x="0" y="-16042"/>
            <a:ext cx="12272940"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smtClean="0"/>
              <a:t>Click to edit title style</a:t>
            </a:r>
            <a:endParaRPr lang="en-US" dirty="0"/>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endParaRPr lang="en-US" sz="2400" spc="-70" dirty="0" smtClean="0">
              <a:solidFill>
                <a:schemeClr val="bg1"/>
              </a:solidFill>
              <a:latin typeface="+mj-lt"/>
            </a:endParaRPr>
          </a:p>
        </p:txBody>
      </p:sp>
      <p:pic>
        <p:nvPicPr>
          <p:cNvPr id="7" name="Picture 6"/>
          <p:cNvPicPr>
            <a:picLocks noChangeAspect="1"/>
          </p:cNvPicPr>
          <p:nvPr userDrawn="1"/>
        </p:nvPicPr>
        <p:blipFill>
          <a:blip r:embed="rId3"/>
          <a:stretch>
            <a:fillRect/>
          </a:stretch>
        </p:blipFill>
        <p:spPr>
          <a:xfrm>
            <a:off x="8856324" y="5339575"/>
            <a:ext cx="3234046" cy="1430509"/>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3706418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stretch>
            <a:fillRect/>
          </a:stretch>
        </p:blipFill>
        <p:spPr>
          <a:xfrm>
            <a:off x="9855976" y="5781749"/>
            <a:ext cx="2234394" cy="988335"/>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5426154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4" name="Picture 3"/>
          <p:cNvPicPr>
            <a:picLocks noChangeAspect="1"/>
          </p:cNvPicPr>
          <p:nvPr userDrawn="1"/>
        </p:nvPicPr>
        <p:blipFill>
          <a:blip r:embed="rId2"/>
          <a:stretch>
            <a:fillRect/>
          </a:stretch>
        </p:blipFill>
        <p:spPr>
          <a:xfrm>
            <a:off x="9855976" y="5781749"/>
            <a:ext cx="2232030" cy="988335"/>
          </a:xfrm>
          <a:prstGeom prst="rect">
            <a:avLst/>
          </a:prstGeom>
        </p:spPr>
      </p:pic>
      <p:sp>
        <p:nvSpPr>
          <p:cNvPr id="5" name="TextBox 4"/>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1"/>
                </a:solidFill>
              </a:rPr>
              <a:t>”</a:t>
            </a:r>
            <a:r>
              <a:rPr lang="fi-FI" sz="1600" i="1" spc="-70" dirty="0" err="1" smtClean="0">
                <a:solidFill>
                  <a:schemeClr val="tx1"/>
                </a:solidFill>
              </a:rPr>
              <a:t>Sharing</a:t>
            </a:r>
            <a:r>
              <a:rPr lang="fi-FI" sz="1600" i="1" spc="-70" baseline="0" dirty="0" smtClean="0">
                <a:solidFill>
                  <a:schemeClr val="tx1"/>
                </a:solidFill>
              </a:rPr>
              <a:t> is </a:t>
            </a:r>
            <a:r>
              <a:rPr lang="fi-FI" sz="1600" i="1" spc="-70" baseline="0" dirty="0" err="1" smtClean="0">
                <a:solidFill>
                  <a:schemeClr val="tx1"/>
                </a:solidFill>
              </a:rPr>
              <a:t>caring</a:t>
            </a:r>
            <a:r>
              <a:rPr lang="fi-FI" sz="1600" i="1" spc="-70" dirty="0" smtClean="0">
                <a:solidFill>
                  <a:schemeClr val="tx1"/>
                </a:solidFill>
              </a:rPr>
              <a:t>”</a:t>
            </a:r>
            <a:endParaRPr lang="en-US" sz="1600" i="1" spc="-70" dirty="0" smtClean="0">
              <a:solidFill>
                <a:schemeClr val="tx1"/>
              </a:solidFill>
            </a:endParaRPr>
          </a:p>
        </p:txBody>
      </p:sp>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2030" cy="988335"/>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751090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stretch>
            <a:fillRect/>
          </a:stretch>
        </p:blipFill>
        <p:spPr>
          <a:xfrm>
            <a:off x="8856324" y="5339575"/>
            <a:ext cx="3234046" cy="1430509"/>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757" t="13637" r="1" b="-1137"/>
          <a:stretch/>
        </p:blipFill>
        <p:spPr bwMode="auto">
          <a:xfrm>
            <a:off x="-1" y="1"/>
            <a:ext cx="12188826" cy="6949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48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06963719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theme" Target="../theme/theme2.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162" r:id="rId7"/>
    <p:sldLayoutId id="2147484086" r:id="rId8"/>
    <p:sldLayoutId id="2147484090" r:id="rId9"/>
    <p:sldLayoutId id="2147484091" r:id="rId10"/>
    <p:sldLayoutId id="2147484089" r:id="rId11"/>
    <p:sldLayoutId id="2147484119" r:id="rId12"/>
    <p:sldLayoutId id="2147484116" r:id="rId13"/>
    <p:sldLayoutId id="2147484117" r:id="rId14"/>
    <p:sldLayoutId id="2147484140" r:id="rId15"/>
    <p:sldLayoutId id="2147484193" r:id="rId16"/>
    <p:sldLayoutId id="2147484163" r:id="rId17"/>
    <p:sldLayoutId id="2147484141" r:id="rId18"/>
    <p:sldLayoutId id="2147484164" r:id="rId19"/>
    <p:sldLayoutId id="2147484196" r:id="rId20"/>
    <p:sldLayoutId id="2147484142" r:id="rId21"/>
    <p:sldLayoutId id="2147484143" r:id="rId22"/>
    <p:sldLayoutId id="2147484092" r:id="rId23"/>
    <p:sldLayoutId id="2147484148" r:id="rId24"/>
    <p:sldLayoutId id="2147484093" r:id="rId25"/>
    <p:sldLayoutId id="2147484277" r:id="rId26"/>
    <p:sldLayoutId id="2147484094" r:id="rId27"/>
    <p:sldLayoutId id="2147484096" r:id="rId28"/>
    <p:sldLayoutId id="2147484279" r:id="rId29"/>
    <p:sldLayoutId id="2147484283" r:id="rId30"/>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Lst>
  <p:transition>
    <p:fade/>
  </p:transition>
  <p:timing>
    <p:tnLst>
      <p:par>
        <p:cTn id="1" dur="indefinite" restart="never" nodeType="tmRoot"/>
      </p:par>
    </p:tnLst>
  </p:timing>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90.png"/></Relationships>
</file>

<file path=ppt/slides/_rels/slide17.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0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OfficeDev/PnP/wiki/contributing-to-Office-365-developer-patterns-and-practices" TargetMode="External"/><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5.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PnP Community </a:t>
            </a:r>
            <a:r>
              <a:rPr lang="en-US" dirty="0" smtClean="0"/>
              <a:t>Information </a:t>
            </a:r>
            <a:r>
              <a:rPr lang="en-US" dirty="0" smtClean="0"/>
              <a:t>–February 2015 SSUG Stockholm</a:t>
            </a:r>
            <a:endParaRPr lang="en-US" dirty="0"/>
          </a:p>
        </p:txBody>
      </p:sp>
      <p:sp>
        <p:nvSpPr>
          <p:cNvPr id="6" name="Text Placeholder 5"/>
          <p:cNvSpPr>
            <a:spLocks noGrp="1"/>
          </p:cNvSpPr>
          <p:nvPr>
            <p:ph type="body" sz="quarter" idx="12"/>
          </p:nvPr>
        </p:nvSpPr>
        <p:spPr/>
        <p:txBody>
          <a:bodyPr/>
          <a:lstStyle/>
          <a:p>
            <a:r>
              <a:rPr lang="en-US" dirty="0" smtClean="0"/>
              <a:t>Patrik </a:t>
            </a:r>
            <a:r>
              <a:rPr lang="en-US" dirty="0" err="1" smtClean="0"/>
              <a:t>Bj</a:t>
            </a:r>
            <a:r>
              <a:rPr lang="sv-SE" dirty="0" err="1" smtClean="0"/>
              <a:t>örklund</a:t>
            </a:r>
            <a:r>
              <a:rPr lang="sv-SE" dirty="0" smtClean="0"/>
              <a:t> @</a:t>
            </a:r>
            <a:r>
              <a:rPr lang="sv-SE" dirty="0" err="1" smtClean="0"/>
              <a:t>pbjorklund</a:t>
            </a:r>
            <a:endParaRPr lang="en-US" dirty="0"/>
          </a:p>
        </p:txBody>
      </p:sp>
      <p:sp>
        <p:nvSpPr>
          <p:cNvPr id="4" name="TextBox 3"/>
          <p:cNvSpPr txBox="1"/>
          <p:nvPr/>
        </p:nvSpPr>
        <p:spPr>
          <a:xfrm>
            <a:off x="0" y="0"/>
            <a:ext cx="7207248" cy="1141926"/>
          </a:xfrm>
          <a:prstGeom prst="rect">
            <a:avLst/>
          </a:prstGeom>
          <a:noFill/>
        </p:spPr>
        <p:txBody>
          <a:bodyPr wrap="square" lIns="179114" tIns="143293" rIns="179114" bIns="143293" rtlCol="0">
            <a:spAutoFit/>
          </a:bodyPr>
          <a:lstStyle/>
          <a:p>
            <a:pPr defTabSz="913375">
              <a:lnSpc>
                <a:spcPct val="90000"/>
              </a:lnSpc>
              <a:spcAft>
                <a:spcPts val="588"/>
              </a:spcAft>
            </a:pPr>
            <a:r>
              <a:rPr lang="en-US" sz="2800" u="sng" dirty="0" smtClean="0">
                <a:solidFill>
                  <a:schemeClr val="tx1">
                    <a:lumMod val="65000"/>
                    <a:lumOff val="35000"/>
                  </a:schemeClr>
                </a:solidFill>
                <a:latin typeface="Segoe UI Light"/>
              </a:rPr>
              <a:t>aka.ms/</a:t>
            </a:r>
            <a:r>
              <a:rPr lang="en-US" sz="2800" u="sng" dirty="0" err="1" smtClean="0">
                <a:solidFill>
                  <a:schemeClr val="tx1">
                    <a:lumMod val="65000"/>
                    <a:lumOff val="35000"/>
                  </a:schemeClr>
                </a:solidFill>
                <a:latin typeface="Segoe UI Light"/>
              </a:rPr>
              <a:t>OfficeDevPnP</a:t>
            </a:r>
            <a:endParaRPr lang="en-US" sz="2800" u="sng" dirty="0" smtClean="0">
              <a:solidFill>
                <a:schemeClr val="tx1">
                  <a:lumMod val="65000"/>
                  <a:lumOff val="35000"/>
                </a:schemeClr>
              </a:solidFill>
              <a:latin typeface="Segoe UI Light"/>
            </a:endParaRPr>
          </a:p>
          <a:p>
            <a:pPr defTabSz="913375">
              <a:lnSpc>
                <a:spcPct val="90000"/>
              </a:lnSpc>
              <a:spcAft>
                <a:spcPts val="588"/>
              </a:spcAft>
            </a:pPr>
            <a:r>
              <a:rPr lang="en-US" sz="2800" u="sng" dirty="0" smtClean="0">
                <a:solidFill>
                  <a:schemeClr val="tx1">
                    <a:lumMod val="65000"/>
                    <a:lumOff val="35000"/>
                  </a:schemeClr>
                </a:solidFill>
                <a:latin typeface="Segoe UI Light"/>
              </a:rPr>
              <a:t>aka.ms/</a:t>
            </a:r>
            <a:r>
              <a:rPr lang="en-US" sz="2800" u="sng" dirty="0" err="1" smtClean="0">
                <a:solidFill>
                  <a:schemeClr val="tx1">
                    <a:lumMod val="65000"/>
                    <a:lumOff val="35000"/>
                  </a:schemeClr>
                </a:solidFill>
                <a:latin typeface="Segoe UI Light"/>
              </a:rPr>
              <a:t>OfficeDevPnPYammer</a:t>
            </a:r>
            <a:endParaRPr lang="en-US" sz="4000" u="sng" dirty="0">
              <a:solidFill>
                <a:schemeClr val="tx1">
                  <a:lumMod val="65000"/>
                  <a:lumOff val="35000"/>
                </a:schemeClr>
              </a:solidFill>
              <a:latin typeface="Segoe UI Light"/>
            </a:endParaRPr>
          </a:p>
        </p:txBody>
      </p:sp>
    </p:spTree>
    <p:extLst>
      <p:ext uri="{BB962C8B-B14F-4D97-AF65-F5344CB8AC3E}">
        <p14:creationId xmlns:p14="http://schemas.microsoft.com/office/powerpoint/2010/main" val="489246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PnP – </a:t>
            </a:r>
            <a:r>
              <a:rPr lang="en-US" dirty="0" smtClean="0"/>
              <a:t>Components – </a:t>
            </a:r>
            <a:r>
              <a:rPr lang="en-US" dirty="0" err="1" smtClean="0"/>
              <a:t>TaxonomyPicker</a:t>
            </a:r>
            <a:endParaRPr lang="en-US" dirty="0"/>
          </a:p>
        </p:txBody>
      </p:sp>
      <p:pic>
        <p:nvPicPr>
          <p:cNvPr id="2" name="Bildobjekt 1"/>
          <p:cNvPicPr>
            <a:picLocks noChangeAspect="1"/>
          </p:cNvPicPr>
          <p:nvPr/>
        </p:nvPicPr>
        <p:blipFill>
          <a:blip r:embed="rId3"/>
          <a:stretch>
            <a:fillRect/>
          </a:stretch>
        </p:blipFill>
        <p:spPr>
          <a:xfrm>
            <a:off x="1851024" y="895350"/>
            <a:ext cx="8486775" cy="5067300"/>
          </a:xfrm>
          <a:prstGeom prst="rect">
            <a:avLst/>
          </a:prstGeom>
        </p:spPr>
      </p:pic>
    </p:spTree>
    <p:extLst>
      <p:ext uri="{BB962C8B-B14F-4D97-AF65-F5344CB8AC3E}">
        <p14:creationId xmlns:p14="http://schemas.microsoft.com/office/powerpoint/2010/main" val="249928020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PnP – </a:t>
            </a:r>
            <a:r>
              <a:rPr lang="en-US" dirty="0" smtClean="0"/>
              <a:t>Components – </a:t>
            </a:r>
            <a:r>
              <a:rPr lang="en-US" dirty="0" err="1" smtClean="0"/>
              <a:t>TaxonomyPicker</a:t>
            </a:r>
            <a:endParaRPr lang="en-US" dirty="0"/>
          </a:p>
        </p:txBody>
      </p:sp>
      <p:pic>
        <p:nvPicPr>
          <p:cNvPr id="4" name="Bildobjekt 3"/>
          <p:cNvPicPr>
            <a:picLocks noChangeAspect="1"/>
          </p:cNvPicPr>
          <p:nvPr/>
        </p:nvPicPr>
        <p:blipFill>
          <a:blip r:embed="rId3"/>
          <a:stretch>
            <a:fillRect/>
          </a:stretch>
        </p:blipFill>
        <p:spPr>
          <a:xfrm>
            <a:off x="2440894" y="1116898"/>
            <a:ext cx="6505493" cy="5243081"/>
          </a:xfrm>
          <a:prstGeom prst="rect">
            <a:avLst/>
          </a:prstGeom>
        </p:spPr>
      </p:pic>
    </p:spTree>
    <p:extLst>
      <p:ext uri="{BB962C8B-B14F-4D97-AF65-F5344CB8AC3E}">
        <p14:creationId xmlns:p14="http://schemas.microsoft.com/office/powerpoint/2010/main" val="239354961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PnP </a:t>
            </a:r>
            <a:r>
              <a:rPr lang="en-US" dirty="0" smtClean="0"/>
              <a:t>– Scenarios</a:t>
            </a:r>
            <a:endParaRPr lang="en-US" dirty="0"/>
          </a:p>
        </p:txBody>
      </p:sp>
      <p:pic>
        <p:nvPicPr>
          <p:cNvPr id="5" name="Bildobjekt 4"/>
          <p:cNvPicPr>
            <a:picLocks noChangeAspect="1"/>
          </p:cNvPicPr>
          <p:nvPr/>
        </p:nvPicPr>
        <p:blipFill>
          <a:blip r:embed="rId3"/>
          <a:stretch>
            <a:fillRect/>
          </a:stretch>
        </p:blipFill>
        <p:spPr>
          <a:xfrm>
            <a:off x="782245" y="976497"/>
            <a:ext cx="10304855" cy="4779699"/>
          </a:xfrm>
          <a:prstGeom prst="rect">
            <a:avLst/>
          </a:prstGeom>
        </p:spPr>
      </p:pic>
      <p:sp>
        <p:nvSpPr>
          <p:cNvPr id="6" name="textruta 5"/>
          <p:cNvSpPr txBox="1"/>
          <p:nvPr/>
        </p:nvSpPr>
        <p:spPr>
          <a:xfrm>
            <a:off x="865414" y="5845628"/>
            <a:ext cx="1053193" cy="369332"/>
          </a:xfrm>
          <a:prstGeom prst="rect">
            <a:avLst/>
          </a:prstGeom>
          <a:noFill/>
        </p:spPr>
        <p:txBody>
          <a:bodyPr wrap="square" lIns="0" tIns="0" rIns="0" bIns="0" rtlCol="0">
            <a:spAutoFit/>
          </a:bodyPr>
          <a:lstStyle/>
          <a:p>
            <a:r>
              <a:rPr lang="en-US" sz="2400" spc="-70" dirty="0" smtClean="0">
                <a:gradFill>
                  <a:gsLst>
                    <a:gs pos="2917">
                      <a:schemeClr val="bg2"/>
                    </a:gs>
                    <a:gs pos="95000">
                      <a:schemeClr val="bg2"/>
                    </a:gs>
                  </a:gsLst>
                  <a:lin ang="5400000" scaled="0"/>
                </a:gradFill>
              </a:rPr>
              <a:t>[…]</a:t>
            </a:r>
            <a:endParaRPr lang="sv-SE" sz="2400" spc="-70" dirty="0" smtClean="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49223397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PnP – </a:t>
            </a:r>
            <a:r>
              <a:rPr lang="en-US" dirty="0" smtClean="0"/>
              <a:t>Scenarios - </a:t>
            </a:r>
            <a:r>
              <a:rPr lang="en-US" dirty="0" err="1" smtClean="0"/>
              <a:t>ECM.AutoTagging</a:t>
            </a:r>
            <a:endParaRPr lang="en-US" dirty="0"/>
          </a:p>
        </p:txBody>
      </p:sp>
      <p:pic>
        <p:nvPicPr>
          <p:cNvPr id="4" name="Bildobjekt 3"/>
          <p:cNvPicPr>
            <a:picLocks noChangeAspect="1"/>
          </p:cNvPicPr>
          <p:nvPr/>
        </p:nvPicPr>
        <p:blipFill>
          <a:blip r:embed="rId3"/>
          <a:stretch>
            <a:fillRect/>
          </a:stretch>
        </p:blipFill>
        <p:spPr>
          <a:xfrm>
            <a:off x="1146174" y="1795462"/>
            <a:ext cx="9896475" cy="3267075"/>
          </a:xfrm>
          <a:prstGeom prst="rect">
            <a:avLst/>
          </a:prstGeom>
        </p:spPr>
      </p:pic>
    </p:spTree>
    <p:extLst>
      <p:ext uri="{BB962C8B-B14F-4D97-AF65-F5344CB8AC3E}">
        <p14:creationId xmlns:p14="http://schemas.microsoft.com/office/powerpoint/2010/main" val="3587339451"/>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PnP </a:t>
            </a:r>
            <a:r>
              <a:rPr lang="en-US" dirty="0" smtClean="0"/>
              <a:t>– Solutions</a:t>
            </a:r>
            <a:endParaRPr lang="en-US" dirty="0"/>
          </a:p>
        </p:txBody>
      </p:sp>
      <p:pic>
        <p:nvPicPr>
          <p:cNvPr id="5" name="Bildobjekt 4"/>
          <p:cNvPicPr>
            <a:picLocks noChangeAspect="1"/>
          </p:cNvPicPr>
          <p:nvPr/>
        </p:nvPicPr>
        <p:blipFill>
          <a:blip r:embed="rId3"/>
          <a:stretch>
            <a:fillRect/>
          </a:stretch>
        </p:blipFill>
        <p:spPr>
          <a:xfrm>
            <a:off x="683924" y="976497"/>
            <a:ext cx="9758198" cy="4921281"/>
          </a:xfrm>
          <a:prstGeom prst="rect">
            <a:avLst/>
          </a:prstGeom>
        </p:spPr>
      </p:pic>
    </p:spTree>
    <p:extLst>
      <p:ext uri="{BB962C8B-B14F-4D97-AF65-F5344CB8AC3E}">
        <p14:creationId xmlns:p14="http://schemas.microsoft.com/office/powerpoint/2010/main" val="3821154190"/>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PnP – </a:t>
            </a:r>
            <a:r>
              <a:rPr lang="en-US" sz="4800" dirty="0" smtClean="0"/>
              <a:t>Solutions - OD4B.Configuration.Async</a:t>
            </a:r>
            <a:endParaRPr lang="en-US" sz="4800" dirty="0"/>
          </a:p>
        </p:txBody>
      </p:sp>
      <p:pic>
        <p:nvPicPr>
          <p:cNvPr id="1026" name="Picture 2" descr="https://camo.githubusercontent.com/9b9d149af697ebf12a75c2d564a136bb6392e955/687474703a2f2f626c6f67732e6d73646e2e636f6d2f6366732d66696c652e617368782f5f5f6b65792f636f6d6d756e6974797365727665722d626c6f67732d636f6d706f6e656e74732d7765626c6f6766696c65732f30302d30302d30302d38312d30382d6d657461626c6f676170692f303234362e696d6167655f354630305f7468756d625f354630305f31393243393738392e706e6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1040" y="1474333"/>
            <a:ext cx="8085958" cy="3742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7269930"/>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smtClean="0"/>
              <a:t>PnP – (Add CT to </a:t>
            </a:r>
            <a:r>
              <a:rPr lang="en-US" sz="4800" dirty="0"/>
              <a:t>List w/o </a:t>
            </a:r>
            <a:r>
              <a:rPr lang="en-US" sz="4800" dirty="0" err="1" smtClean="0"/>
              <a:t>OfficeDevPnP.Core</a:t>
            </a:r>
            <a:r>
              <a:rPr lang="en-US" sz="4800" dirty="0" smtClean="0"/>
              <a:t>)</a:t>
            </a:r>
            <a:endParaRPr lang="en-US" sz="4800" dirty="0"/>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Program 1"/>
              <p:cNvGraphicFramePr>
                <a:graphicFrameLocks noGrp="1"/>
              </p:cNvGraphicFramePr>
              <p:nvPr>
                <p:extLst>
                  <p:ext uri="{D42A27DB-BD31-4B8C-83A1-F6EECF244321}">
                    <p14:modId xmlns:p14="http://schemas.microsoft.com/office/powerpoint/2010/main" val="116859365"/>
                  </p:ext>
                </p:extLst>
              </p:nvPr>
            </p:nvGraphicFramePr>
            <p:xfrm>
              <a:off x="519112" y="976497"/>
              <a:ext cx="11149013" cy="4893624"/>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2" name="Program 1"/>
              <p:cNvPicPr>
                <a:picLocks noGrp="1" noRot="1" noChangeAspect="1" noMove="1" noResize="1" noEditPoints="1" noAdjustHandles="1" noChangeArrowheads="1" noChangeShapeType="1"/>
              </p:cNvPicPr>
              <p:nvPr/>
            </p:nvPicPr>
            <p:blipFill>
              <a:blip r:embed="rId4"/>
              <a:stretch>
                <a:fillRect/>
              </a:stretch>
            </p:blipFill>
            <p:spPr>
              <a:xfrm>
                <a:off x="519112" y="976497"/>
                <a:ext cx="11149013" cy="4893624"/>
              </a:xfrm>
              <a:prstGeom prst="rect">
                <a:avLst/>
              </a:prstGeom>
            </p:spPr>
          </p:pic>
        </mc:Fallback>
      </mc:AlternateContent>
    </p:spTree>
    <p:extLst>
      <p:ext uri="{BB962C8B-B14F-4D97-AF65-F5344CB8AC3E}">
        <p14:creationId xmlns:p14="http://schemas.microsoft.com/office/powerpoint/2010/main" val="211920945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PnP – (Add CT to List </a:t>
            </a:r>
            <a:r>
              <a:rPr lang="en-US" sz="4800" dirty="0" smtClean="0"/>
              <a:t>w </a:t>
            </a:r>
            <a:r>
              <a:rPr lang="en-US" sz="4800" dirty="0" err="1"/>
              <a:t>OfficeDevPnP.Core</a:t>
            </a:r>
            <a:r>
              <a:rPr lang="en-US" sz="4800" dirty="0"/>
              <a:t>)</a:t>
            </a: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Program 1"/>
              <p:cNvGraphicFramePr>
                <a:graphicFrameLocks noGrp="1"/>
              </p:cNvGraphicFramePr>
              <p:nvPr>
                <p:extLst>
                  <p:ext uri="{D42A27DB-BD31-4B8C-83A1-F6EECF244321}">
                    <p14:modId xmlns:p14="http://schemas.microsoft.com/office/powerpoint/2010/main" val="2107305160"/>
                  </p:ext>
                </p:extLst>
              </p:nvPr>
            </p:nvGraphicFramePr>
            <p:xfrm>
              <a:off x="519112" y="976497"/>
              <a:ext cx="11149013" cy="4893624"/>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2" name="Program 1"/>
              <p:cNvPicPr>
                <a:picLocks noGrp="1" noRot="1" noChangeAspect="1" noMove="1" noResize="1" noEditPoints="1" noAdjustHandles="1" noChangeArrowheads="1" noChangeShapeType="1"/>
              </p:cNvPicPr>
              <p:nvPr/>
            </p:nvPicPr>
            <p:blipFill>
              <a:blip r:embed="rId4"/>
              <a:stretch>
                <a:fillRect/>
              </a:stretch>
            </p:blipFill>
            <p:spPr>
              <a:xfrm>
                <a:off x="519112" y="976497"/>
                <a:ext cx="11149013" cy="4893624"/>
              </a:xfrm>
              <a:prstGeom prst="rect">
                <a:avLst/>
              </a:prstGeom>
            </p:spPr>
          </p:pic>
        </mc:Fallback>
      </mc:AlternateContent>
    </p:spTree>
    <p:extLst>
      <p:ext uri="{BB962C8B-B14F-4D97-AF65-F5344CB8AC3E}">
        <p14:creationId xmlns:p14="http://schemas.microsoft.com/office/powerpoint/2010/main" val="1917223773"/>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smtClean="0"/>
              <a:t>PnP - Added value</a:t>
            </a:r>
            <a:endParaRPr lang="sv-SE" dirty="0"/>
          </a:p>
        </p:txBody>
      </p:sp>
    </p:spTree>
    <p:extLst>
      <p:ext uri="{BB962C8B-B14F-4D97-AF65-F5344CB8AC3E}">
        <p14:creationId xmlns:p14="http://schemas.microsoft.com/office/powerpoint/2010/main" val="1079037220"/>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p:cNvSpPr>
            <a:spLocks noGrp="1"/>
          </p:cNvSpPr>
          <p:nvPr>
            <p:ph type="body" sz="quarter" idx="10"/>
          </p:nvPr>
        </p:nvSpPr>
        <p:spPr>
          <a:xfrm>
            <a:off x="519112" y="1447798"/>
            <a:ext cx="11149013" cy="3924301"/>
          </a:xfrm>
        </p:spPr>
        <p:txBody>
          <a:bodyPr/>
          <a:lstStyle/>
          <a:p>
            <a:pPr marL="571500" indent="-571500">
              <a:buFont typeface="Arial" panose="020B0604020202020204" pitchFamily="34" charset="0"/>
              <a:buChar char="•"/>
            </a:pPr>
            <a:r>
              <a:rPr lang="en-US" dirty="0" smtClean="0"/>
              <a:t>Microsoft sanctioned solutions for common scenarios</a:t>
            </a:r>
          </a:p>
          <a:p>
            <a:pPr marL="571500" indent="-571500">
              <a:buFont typeface="Arial" panose="020B0604020202020204" pitchFamily="34" charset="0"/>
              <a:buChar char="•"/>
            </a:pPr>
            <a:r>
              <a:rPr lang="en-US" dirty="0" smtClean="0"/>
              <a:t>Thoroughly integration tested extensions</a:t>
            </a:r>
          </a:p>
          <a:p>
            <a:pPr marL="571500" indent="-571500">
              <a:buFont typeface="Arial" panose="020B0604020202020204" pitchFamily="34" charset="0"/>
              <a:buChar char="•"/>
            </a:pPr>
            <a:r>
              <a:rPr lang="en-US" dirty="0" smtClean="0"/>
              <a:t>Monthly releases through nugget</a:t>
            </a:r>
          </a:p>
          <a:p>
            <a:pPr marL="571500" indent="-571500">
              <a:buFont typeface="Arial" panose="020B0604020202020204" pitchFamily="34" charset="0"/>
              <a:buChar char="•"/>
            </a:pPr>
            <a:r>
              <a:rPr lang="en-US" dirty="0" smtClean="0"/>
              <a:t>Save time and mental capacity</a:t>
            </a:r>
            <a:endParaRPr lang="en-US" dirty="0"/>
          </a:p>
        </p:txBody>
      </p:sp>
      <p:sp>
        <p:nvSpPr>
          <p:cNvPr id="3" name="Rubrik 2"/>
          <p:cNvSpPr>
            <a:spLocks noGrp="1"/>
          </p:cNvSpPr>
          <p:nvPr>
            <p:ph type="title"/>
          </p:nvPr>
        </p:nvSpPr>
        <p:spPr/>
        <p:txBody>
          <a:bodyPr/>
          <a:lstStyle/>
          <a:p>
            <a:r>
              <a:rPr lang="en-US" dirty="0" smtClean="0"/>
              <a:t>PnP Value - Architect</a:t>
            </a:r>
            <a:endParaRPr lang="sv-SE" dirty="0"/>
          </a:p>
        </p:txBody>
      </p:sp>
    </p:spTree>
    <p:extLst>
      <p:ext uri="{BB962C8B-B14F-4D97-AF65-F5344CB8AC3E}">
        <p14:creationId xmlns:p14="http://schemas.microsoft.com/office/powerpoint/2010/main" val="131820929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p:cNvSpPr>
            <a:spLocks noGrp="1"/>
          </p:cNvSpPr>
          <p:nvPr>
            <p:ph type="body" sz="quarter" idx="10"/>
          </p:nvPr>
        </p:nvSpPr>
        <p:spPr>
          <a:xfrm>
            <a:off x="519113" y="1447798"/>
            <a:ext cx="7661502" cy="4487637"/>
          </a:xfrm>
        </p:spPr>
        <p:txBody>
          <a:bodyPr/>
          <a:lstStyle/>
          <a:p>
            <a:r>
              <a:rPr lang="en-US" dirty="0" smtClean="0"/>
              <a:t>Patrik </a:t>
            </a:r>
            <a:r>
              <a:rPr lang="en-US" dirty="0" err="1" smtClean="0"/>
              <a:t>Bj</a:t>
            </a:r>
            <a:r>
              <a:rPr lang="sv-SE" dirty="0" err="1" smtClean="0"/>
              <a:t>örklund</a:t>
            </a:r>
            <a:r>
              <a:rPr lang="sv-SE" dirty="0" smtClean="0"/>
              <a:t> – </a:t>
            </a:r>
            <a:r>
              <a:rPr lang="en-US" dirty="0" smtClean="0"/>
              <a:t>@</a:t>
            </a:r>
            <a:r>
              <a:rPr lang="en-US" dirty="0" err="1" smtClean="0"/>
              <a:t>pbjorklund</a:t>
            </a:r>
            <a:endParaRPr lang="en-US" dirty="0" smtClean="0"/>
          </a:p>
          <a:p>
            <a:r>
              <a:rPr lang="en-US" dirty="0" smtClean="0"/>
              <a:t>patrik@allocit.com</a:t>
            </a:r>
            <a:endParaRPr lang="sv-SE" dirty="0" smtClean="0"/>
          </a:p>
          <a:p>
            <a:r>
              <a:rPr lang="sv-SE" sz="3600" dirty="0" err="1" smtClean="0"/>
              <a:t>Independant</a:t>
            </a:r>
            <a:r>
              <a:rPr lang="sv-SE" sz="3600" dirty="0" smtClean="0"/>
              <a:t> </a:t>
            </a:r>
            <a:r>
              <a:rPr lang="sv-SE" sz="3600" dirty="0" err="1" smtClean="0"/>
              <a:t>consultant</a:t>
            </a:r>
            <a:endParaRPr lang="sv-SE" sz="3600" dirty="0" smtClean="0"/>
          </a:p>
          <a:p>
            <a:r>
              <a:rPr lang="en-US" sz="3600" dirty="0" smtClean="0"/>
              <a:t>!Erwin</a:t>
            </a:r>
            <a:endParaRPr lang="sv-SE" sz="3600" dirty="0"/>
          </a:p>
        </p:txBody>
      </p:sp>
      <p:sp>
        <p:nvSpPr>
          <p:cNvPr id="3" name="Rubrik 2"/>
          <p:cNvSpPr>
            <a:spLocks noGrp="1"/>
          </p:cNvSpPr>
          <p:nvPr>
            <p:ph type="title"/>
          </p:nvPr>
        </p:nvSpPr>
        <p:spPr/>
        <p:txBody>
          <a:bodyPr/>
          <a:lstStyle/>
          <a:p>
            <a:r>
              <a:rPr lang="en-US" dirty="0" smtClean="0"/>
              <a:t>Me	</a:t>
            </a:r>
            <a:endParaRPr lang="sv-SE" dirty="0"/>
          </a:p>
        </p:txBody>
      </p:sp>
      <p:pic>
        <p:nvPicPr>
          <p:cNvPr id="4" name="Bildobjekt 3"/>
          <p:cNvPicPr>
            <a:picLocks noChangeAspect="1"/>
          </p:cNvPicPr>
          <p:nvPr/>
        </p:nvPicPr>
        <p:blipFill>
          <a:blip r:embed="rId3"/>
          <a:stretch>
            <a:fillRect/>
          </a:stretch>
        </p:blipFill>
        <p:spPr>
          <a:xfrm>
            <a:off x="9610619" y="412696"/>
            <a:ext cx="2057506" cy="2070206"/>
          </a:xfrm>
          <a:prstGeom prst="rect">
            <a:avLst/>
          </a:prstGeom>
        </p:spPr>
      </p:pic>
      <p:pic>
        <p:nvPicPr>
          <p:cNvPr id="10" name="Bildobjekt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10619" y="2735035"/>
            <a:ext cx="2058651" cy="2669721"/>
          </a:xfrm>
          <a:prstGeom prst="rect">
            <a:avLst/>
          </a:prstGeom>
        </p:spPr>
      </p:pic>
      <p:pic>
        <p:nvPicPr>
          <p:cNvPr id="11" name="Bildobjekt 10"/>
          <p:cNvPicPr>
            <a:picLocks noChangeAspect="1"/>
          </p:cNvPicPr>
          <p:nvPr/>
        </p:nvPicPr>
        <p:blipFill>
          <a:blip r:embed="rId5"/>
          <a:stretch>
            <a:fillRect/>
          </a:stretch>
        </p:blipFill>
        <p:spPr>
          <a:xfrm>
            <a:off x="519112" y="5404756"/>
            <a:ext cx="6438900" cy="752475"/>
          </a:xfrm>
          <a:prstGeom prst="rect">
            <a:avLst/>
          </a:prstGeom>
        </p:spPr>
      </p:pic>
    </p:spTree>
    <p:extLst>
      <p:ext uri="{BB962C8B-B14F-4D97-AF65-F5344CB8AC3E}">
        <p14:creationId xmlns:p14="http://schemas.microsoft.com/office/powerpoint/2010/main" val="206721450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p:cNvSpPr>
            <a:spLocks noGrp="1"/>
          </p:cNvSpPr>
          <p:nvPr>
            <p:ph type="body" sz="quarter" idx="10"/>
          </p:nvPr>
        </p:nvSpPr>
        <p:spPr/>
        <p:txBody>
          <a:bodyPr/>
          <a:lstStyle/>
          <a:p>
            <a:pPr marL="571500" indent="-571500">
              <a:buFont typeface="Arial" panose="020B0604020202020204" pitchFamily="34" charset="0"/>
              <a:buChar char="•"/>
            </a:pPr>
            <a:r>
              <a:rPr lang="en-US" dirty="0" smtClean="0"/>
              <a:t>Core - Less boilerplate, DRY, trust the code quality</a:t>
            </a:r>
          </a:p>
          <a:p>
            <a:pPr marL="571500" indent="-571500">
              <a:buFont typeface="Arial" panose="020B0604020202020204" pitchFamily="34" charset="0"/>
              <a:buChar char="•"/>
            </a:pPr>
            <a:r>
              <a:rPr lang="en-US" dirty="0" smtClean="0"/>
              <a:t>Opportunity to contribute back to the community</a:t>
            </a:r>
          </a:p>
        </p:txBody>
      </p:sp>
      <p:sp>
        <p:nvSpPr>
          <p:cNvPr id="3" name="Rubrik 2"/>
          <p:cNvSpPr>
            <a:spLocks noGrp="1"/>
          </p:cNvSpPr>
          <p:nvPr>
            <p:ph type="title"/>
          </p:nvPr>
        </p:nvSpPr>
        <p:spPr/>
        <p:txBody>
          <a:bodyPr/>
          <a:lstStyle/>
          <a:p>
            <a:r>
              <a:rPr lang="en-US" dirty="0"/>
              <a:t>PnP Value - </a:t>
            </a:r>
            <a:r>
              <a:rPr lang="en-US" dirty="0" smtClean="0"/>
              <a:t>Developer</a:t>
            </a:r>
            <a:endParaRPr lang="sv-SE" dirty="0"/>
          </a:p>
        </p:txBody>
      </p:sp>
    </p:spTree>
    <p:extLst>
      <p:ext uri="{BB962C8B-B14F-4D97-AF65-F5344CB8AC3E}">
        <p14:creationId xmlns:p14="http://schemas.microsoft.com/office/powerpoint/2010/main" val="407674168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p:cNvSpPr>
            <a:spLocks noGrp="1"/>
          </p:cNvSpPr>
          <p:nvPr>
            <p:ph type="body" sz="quarter" idx="10"/>
          </p:nvPr>
        </p:nvSpPr>
        <p:spPr/>
        <p:txBody>
          <a:bodyPr/>
          <a:lstStyle/>
          <a:p>
            <a:pPr marL="571500" indent="-571500">
              <a:buFont typeface="Arial" panose="020B0604020202020204" pitchFamily="34" charset="0"/>
              <a:buChar char="•"/>
            </a:pPr>
            <a:r>
              <a:rPr lang="en-US" dirty="0" smtClean="0"/>
              <a:t>Save money. Sometimes a lot of money</a:t>
            </a:r>
          </a:p>
          <a:p>
            <a:pPr marL="571500" indent="-571500">
              <a:buFont typeface="Arial" panose="020B0604020202020204" pitchFamily="34" charset="0"/>
              <a:buChar char="•"/>
            </a:pPr>
            <a:r>
              <a:rPr lang="en-US" dirty="0" smtClean="0"/>
              <a:t>Best practice</a:t>
            </a:r>
            <a:endParaRPr lang="en-US" dirty="0"/>
          </a:p>
        </p:txBody>
      </p:sp>
      <p:sp>
        <p:nvSpPr>
          <p:cNvPr id="3" name="Rubrik 2"/>
          <p:cNvSpPr>
            <a:spLocks noGrp="1"/>
          </p:cNvSpPr>
          <p:nvPr>
            <p:ph type="title"/>
          </p:nvPr>
        </p:nvSpPr>
        <p:spPr/>
        <p:txBody>
          <a:bodyPr/>
          <a:lstStyle/>
          <a:p>
            <a:r>
              <a:rPr lang="en-US" dirty="0"/>
              <a:t>PnP Value - </a:t>
            </a:r>
            <a:r>
              <a:rPr lang="en-US" dirty="0" smtClean="0"/>
              <a:t>Business</a:t>
            </a:r>
            <a:endParaRPr lang="sv-SE" dirty="0"/>
          </a:p>
        </p:txBody>
      </p:sp>
    </p:spTree>
    <p:extLst>
      <p:ext uri="{BB962C8B-B14F-4D97-AF65-F5344CB8AC3E}">
        <p14:creationId xmlns:p14="http://schemas.microsoft.com/office/powerpoint/2010/main" val="2625343784"/>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p:cNvSpPr>
            <a:spLocks noGrp="1"/>
          </p:cNvSpPr>
          <p:nvPr>
            <p:ph type="body" sz="quarter" idx="10"/>
          </p:nvPr>
        </p:nvSpPr>
        <p:spPr/>
        <p:txBody>
          <a:bodyPr/>
          <a:lstStyle/>
          <a:p>
            <a:pPr marL="571500" indent="-571500">
              <a:buFont typeface="Arial" panose="020B0604020202020204" pitchFamily="34" charset="0"/>
              <a:buChar char="•"/>
            </a:pPr>
            <a:r>
              <a:rPr lang="en-US" dirty="0" smtClean="0"/>
              <a:t>Common Experience</a:t>
            </a:r>
            <a:r>
              <a:rPr lang="sv-SE" dirty="0" smtClean="0"/>
              <a:t> </a:t>
            </a:r>
            <a:r>
              <a:rPr lang="sv-SE" dirty="0" err="1" smtClean="0"/>
              <a:t>across</a:t>
            </a:r>
            <a:r>
              <a:rPr lang="sv-SE" dirty="0" smtClean="0"/>
              <a:t> </a:t>
            </a:r>
            <a:r>
              <a:rPr lang="sv-SE" dirty="0" err="1" smtClean="0"/>
              <a:t>domains</a:t>
            </a:r>
            <a:r>
              <a:rPr lang="sv-SE" dirty="0" smtClean="0"/>
              <a:t> and </a:t>
            </a:r>
            <a:r>
              <a:rPr lang="sv-SE" dirty="0" err="1" smtClean="0"/>
              <a:t>projects</a:t>
            </a:r>
            <a:endParaRPr lang="sv-SE" dirty="0" smtClean="0"/>
          </a:p>
          <a:p>
            <a:pPr marL="571500" indent="-571500">
              <a:buFont typeface="Arial" panose="020B0604020202020204" pitchFamily="34" charset="0"/>
              <a:buChar char="•"/>
            </a:pPr>
            <a:r>
              <a:rPr lang="en-US" dirty="0" smtClean="0"/>
              <a:t>Shorter time to market -&gt; shorter time to solution</a:t>
            </a:r>
          </a:p>
        </p:txBody>
      </p:sp>
      <p:sp>
        <p:nvSpPr>
          <p:cNvPr id="3" name="Rubrik 2"/>
          <p:cNvSpPr>
            <a:spLocks noGrp="1"/>
          </p:cNvSpPr>
          <p:nvPr>
            <p:ph type="title"/>
          </p:nvPr>
        </p:nvSpPr>
        <p:spPr/>
        <p:txBody>
          <a:bodyPr/>
          <a:lstStyle/>
          <a:p>
            <a:r>
              <a:rPr lang="en-US" dirty="0"/>
              <a:t>PnP Value </a:t>
            </a:r>
            <a:r>
              <a:rPr lang="en-US" dirty="0" smtClean="0"/>
              <a:t>– End User</a:t>
            </a:r>
            <a:endParaRPr lang="sv-SE" dirty="0"/>
          </a:p>
        </p:txBody>
      </p:sp>
    </p:spTree>
    <p:extLst>
      <p:ext uri="{BB962C8B-B14F-4D97-AF65-F5344CB8AC3E}">
        <p14:creationId xmlns:p14="http://schemas.microsoft.com/office/powerpoint/2010/main" val="2084359588"/>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smtClean="0"/>
              <a:t>Getting involved</a:t>
            </a:r>
            <a:endParaRPr lang="sv-SE" dirty="0"/>
          </a:p>
        </p:txBody>
      </p:sp>
    </p:spTree>
    <p:extLst>
      <p:ext uri="{BB962C8B-B14F-4D97-AF65-F5344CB8AC3E}">
        <p14:creationId xmlns:p14="http://schemas.microsoft.com/office/powerpoint/2010/main" val="2566251271"/>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PnP Repo Statistics(</a:t>
            </a:r>
            <a:r>
              <a:rPr lang="en-US" sz="2800" dirty="0" smtClean="0"/>
              <a:t>January 2015</a:t>
            </a:r>
            <a:r>
              <a:rPr lang="en-US" dirty="0" smtClean="0"/>
              <a:t>)</a:t>
            </a:r>
            <a:endParaRPr lang="en-US" dirty="0"/>
          </a:p>
        </p:txBody>
      </p:sp>
      <p:sp>
        <p:nvSpPr>
          <p:cNvPr id="3" name="Text Placeholder 2"/>
          <p:cNvSpPr>
            <a:spLocks noGrp="1"/>
          </p:cNvSpPr>
          <p:nvPr>
            <p:ph type="body" sz="quarter" idx="10"/>
          </p:nvPr>
        </p:nvSpPr>
        <p:spPr>
          <a:xfrm>
            <a:off x="519112" y="1447799"/>
            <a:ext cx="11149013" cy="4727370"/>
          </a:xfrm>
        </p:spPr>
        <p:txBody>
          <a:bodyPr/>
          <a:lstStyle/>
          <a:p>
            <a:r>
              <a:rPr lang="en-US" sz="3200" dirty="0" smtClean="0"/>
              <a:t>Forked 227 times (</a:t>
            </a:r>
            <a:r>
              <a:rPr lang="en-US" sz="2400" dirty="0" smtClean="0"/>
              <a:t>190, 135</a:t>
            </a:r>
            <a:r>
              <a:rPr lang="en-US" sz="3200" dirty="0" smtClean="0"/>
              <a:t>)</a:t>
            </a:r>
          </a:p>
          <a:p>
            <a:r>
              <a:rPr lang="en-US" sz="3200" dirty="0" smtClean="0"/>
              <a:t>280 merged pull </a:t>
            </a:r>
            <a:r>
              <a:rPr lang="en-US" sz="3200" dirty="0"/>
              <a:t>requests </a:t>
            </a:r>
            <a:r>
              <a:rPr lang="en-US" sz="3200" dirty="0" smtClean="0"/>
              <a:t>(</a:t>
            </a:r>
            <a:r>
              <a:rPr lang="en-US" sz="2400" dirty="0" smtClean="0"/>
              <a:t>236, 189</a:t>
            </a:r>
            <a:r>
              <a:rPr lang="en-US" sz="3200" dirty="0" smtClean="0"/>
              <a:t>) </a:t>
            </a:r>
          </a:p>
          <a:p>
            <a:r>
              <a:rPr lang="en-US" sz="3200" dirty="0" smtClean="0"/>
              <a:t>67 closed </a:t>
            </a:r>
            <a:r>
              <a:rPr lang="en-US" sz="3200" dirty="0"/>
              <a:t>issues </a:t>
            </a:r>
            <a:r>
              <a:rPr lang="en-US" sz="3200" dirty="0" smtClean="0"/>
              <a:t>(</a:t>
            </a:r>
            <a:r>
              <a:rPr lang="en-US" sz="2400" dirty="0" smtClean="0"/>
              <a:t>58, 43</a:t>
            </a:r>
            <a:r>
              <a:rPr lang="en-US" sz="3200" dirty="0" smtClean="0"/>
              <a:t>) </a:t>
            </a:r>
          </a:p>
          <a:p>
            <a:r>
              <a:rPr lang="en-US" sz="3200" dirty="0" smtClean="0"/>
              <a:t>More than 2566 (</a:t>
            </a:r>
            <a:r>
              <a:rPr lang="en-US" sz="2400" dirty="0" smtClean="0"/>
              <a:t>3050, 2160</a:t>
            </a:r>
            <a:r>
              <a:rPr lang="en-US" sz="3200" dirty="0" smtClean="0"/>
              <a:t>) unique visitors during last 2 weeks – holiday season</a:t>
            </a:r>
          </a:p>
          <a:p>
            <a:r>
              <a:rPr lang="en-US" sz="3200" dirty="0" smtClean="0"/>
              <a:t>Nuget package 4030 downloads (</a:t>
            </a:r>
            <a:r>
              <a:rPr lang="en-US" sz="2400" dirty="0"/>
              <a:t>3800</a:t>
            </a:r>
            <a:r>
              <a:rPr lang="en-US" sz="3200" dirty="0" smtClean="0"/>
              <a:t>)</a:t>
            </a:r>
          </a:p>
          <a:p>
            <a:r>
              <a:rPr lang="en-US" sz="3200" dirty="0" smtClean="0"/>
              <a:t>Yammer group has 1525 members (</a:t>
            </a:r>
            <a:r>
              <a:rPr lang="en-US" sz="2400" dirty="0"/>
              <a:t>1419</a:t>
            </a:r>
            <a:r>
              <a:rPr lang="en-US" sz="3200" dirty="0" smtClean="0"/>
              <a:t>, </a:t>
            </a:r>
            <a:r>
              <a:rPr lang="en-US" sz="2400" dirty="0" smtClean="0"/>
              <a:t>757</a:t>
            </a:r>
            <a:r>
              <a:rPr lang="en-US" sz="3200" dirty="0" smtClean="0"/>
              <a:t>)</a:t>
            </a:r>
          </a:p>
          <a:p>
            <a:pPr lvl="1"/>
            <a:r>
              <a:rPr lang="en-US" sz="1800" dirty="0" smtClean="0"/>
              <a:t>aka.ms/</a:t>
            </a:r>
            <a:r>
              <a:rPr lang="en-US" sz="1800" dirty="0" err="1" smtClean="0"/>
              <a:t>OfficeDevPnPYammer</a:t>
            </a:r>
            <a:endParaRPr lang="en-US" sz="1800" dirty="0"/>
          </a:p>
          <a:p>
            <a:r>
              <a:rPr lang="en-US" sz="3200" dirty="0" smtClean="0"/>
              <a:t>Facebook page has 121 likes (</a:t>
            </a:r>
            <a:r>
              <a:rPr lang="en-US" sz="2400" dirty="0" smtClean="0"/>
              <a:t>some </a:t>
            </a:r>
            <a:r>
              <a:rPr lang="en-US" sz="2400" smtClean="0"/>
              <a:t>to go </a:t>
            </a:r>
            <a:r>
              <a:rPr lang="en-US" sz="2400" dirty="0" smtClean="0"/>
              <a:t>still for Office AMS numbers</a:t>
            </a:r>
            <a:r>
              <a:rPr lang="en-US" sz="3200" dirty="0" smtClean="0"/>
              <a:t>)</a:t>
            </a:r>
          </a:p>
          <a:p>
            <a:pPr lvl="1"/>
            <a:r>
              <a:rPr lang="en-US" sz="1600" dirty="0"/>
              <a:t>https://</a:t>
            </a:r>
            <a:r>
              <a:rPr lang="en-US" sz="1600" dirty="0" smtClean="0"/>
              <a:t>www.facebook.com/OfficeDevPnP </a:t>
            </a:r>
          </a:p>
          <a:p>
            <a:endParaRPr lang="en-US" sz="3200" dirty="0"/>
          </a:p>
        </p:txBody>
      </p:sp>
    </p:spTree>
    <p:extLst>
      <p:ext uri="{BB962C8B-B14F-4D97-AF65-F5344CB8AC3E}">
        <p14:creationId xmlns:p14="http://schemas.microsoft.com/office/powerpoint/2010/main" val="2894312483"/>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smtClean="0"/>
              <a:t>PnP Repo</a:t>
            </a:r>
            <a:endParaRPr lang="en-US" sz="4800" dirty="0"/>
          </a:p>
        </p:txBody>
      </p:sp>
      <p:pic>
        <p:nvPicPr>
          <p:cNvPr id="2" name="Bildobjekt 1"/>
          <p:cNvPicPr>
            <a:picLocks noChangeAspect="1"/>
          </p:cNvPicPr>
          <p:nvPr/>
        </p:nvPicPr>
        <p:blipFill>
          <a:blip r:embed="rId3"/>
          <a:stretch>
            <a:fillRect/>
          </a:stretch>
        </p:blipFill>
        <p:spPr>
          <a:xfrm>
            <a:off x="1140733" y="1123270"/>
            <a:ext cx="8052254" cy="4880641"/>
          </a:xfrm>
          <a:prstGeom prst="rect">
            <a:avLst/>
          </a:prstGeom>
        </p:spPr>
      </p:pic>
      <p:sp>
        <p:nvSpPr>
          <p:cNvPr id="5" name="TextBox 4"/>
          <p:cNvSpPr txBox="1"/>
          <p:nvPr/>
        </p:nvSpPr>
        <p:spPr>
          <a:xfrm>
            <a:off x="8738599" y="424855"/>
            <a:ext cx="3020591" cy="273057"/>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Issues – File one or solve one</a:t>
            </a:r>
            <a:endParaRPr lang="en-US" sz="1400" dirty="0">
              <a:solidFill>
                <a:schemeClr val="bg1"/>
              </a:solidFill>
            </a:endParaRPr>
          </a:p>
        </p:txBody>
      </p:sp>
      <p:cxnSp>
        <p:nvCxnSpPr>
          <p:cNvPr id="6" name="Straight Connector 29"/>
          <p:cNvCxnSpPr/>
          <p:nvPr/>
        </p:nvCxnSpPr>
        <p:spPr>
          <a:xfrm flipH="1">
            <a:off x="8025493" y="657304"/>
            <a:ext cx="703685" cy="2094060"/>
          </a:xfrm>
          <a:prstGeom prst="line">
            <a:avLst/>
          </a:prstGeom>
          <a:ln w="15875">
            <a:tailEnd type="oval"/>
          </a:ln>
        </p:spPr>
        <p:style>
          <a:lnRef idx="1">
            <a:schemeClr val="dk1"/>
          </a:lnRef>
          <a:fillRef idx="0">
            <a:schemeClr val="dk1"/>
          </a:fillRef>
          <a:effectRef idx="0">
            <a:schemeClr val="dk1"/>
          </a:effectRef>
          <a:fontRef idx="minor">
            <a:schemeClr val="tx1"/>
          </a:fontRef>
        </p:style>
      </p:cxnSp>
      <p:sp>
        <p:nvSpPr>
          <p:cNvPr id="8" name="TextBox 4"/>
          <p:cNvSpPr txBox="1"/>
          <p:nvPr/>
        </p:nvSpPr>
        <p:spPr>
          <a:xfrm>
            <a:off x="9168234" y="1230991"/>
            <a:ext cx="3020591" cy="273057"/>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Pull requests – Contribute</a:t>
            </a:r>
            <a:endParaRPr lang="en-US" sz="1400" dirty="0">
              <a:solidFill>
                <a:schemeClr val="bg1"/>
              </a:solidFill>
            </a:endParaRPr>
          </a:p>
        </p:txBody>
      </p:sp>
      <p:cxnSp>
        <p:nvCxnSpPr>
          <p:cNvPr id="9" name="Straight Connector 29"/>
          <p:cNvCxnSpPr>
            <a:stCxn id="8" idx="1"/>
          </p:cNvCxnSpPr>
          <p:nvPr/>
        </p:nvCxnSpPr>
        <p:spPr>
          <a:xfrm flipH="1">
            <a:off x="8564336" y="1367520"/>
            <a:ext cx="603898" cy="1701480"/>
          </a:xfrm>
          <a:prstGeom prst="line">
            <a:avLst/>
          </a:prstGeom>
          <a:ln w="15875">
            <a:tailEnd type="oval"/>
          </a:ln>
        </p:spPr>
        <p:style>
          <a:lnRef idx="1">
            <a:schemeClr val="dk1"/>
          </a:lnRef>
          <a:fillRef idx="0">
            <a:schemeClr val="dk1"/>
          </a:fillRef>
          <a:effectRef idx="0">
            <a:schemeClr val="dk1"/>
          </a:effectRef>
          <a:fontRef idx="minor">
            <a:schemeClr val="tx1"/>
          </a:fontRef>
        </p:style>
      </p:cxnSp>
      <p:sp>
        <p:nvSpPr>
          <p:cNvPr id="12" name="TextBox 4"/>
          <p:cNvSpPr txBox="1"/>
          <p:nvPr/>
        </p:nvSpPr>
        <p:spPr>
          <a:xfrm>
            <a:off x="9168233" y="4640941"/>
            <a:ext cx="3020591" cy="273057"/>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Wiki – Learn, read </a:t>
            </a:r>
            <a:endParaRPr lang="en-US" sz="1400" dirty="0">
              <a:solidFill>
                <a:schemeClr val="bg1"/>
              </a:solidFill>
            </a:endParaRPr>
          </a:p>
        </p:txBody>
      </p:sp>
      <p:cxnSp>
        <p:nvCxnSpPr>
          <p:cNvPr id="13" name="Straight Connector 29"/>
          <p:cNvCxnSpPr/>
          <p:nvPr/>
        </p:nvCxnSpPr>
        <p:spPr>
          <a:xfrm flipH="1" flipV="1">
            <a:off x="8286750" y="3551029"/>
            <a:ext cx="881484" cy="1226442"/>
          </a:xfrm>
          <a:prstGeom prst="line">
            <a:avLst/>
          </a:prstGeom>
          <a:ln w="15875">
            <a:tailEnd type="ova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60543432"/>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How to contribute?</a:t>
            </a:r>
            <a:endParaRPr lang="en-US" dirty="0"/>
          </a:p>
        </p:txBody>
      </p:sp>
      <p:sp>
        <p:nvSpPr>
          <p:cNvPr id="2" name="Text Placeholder 1"/>
          <p:cNvSpPr>
            <a:spLocks noGrp="1"/>
          </p:cNvSpPr>
          <p:nvPr>
            <p:ph type="body" sz="quarter" idx="10"/>
          </p:nvPr>
        </p:nvSpPr>
        <p:spPr/>
        <p:txBody>
          <a:bodyPr/>
          <a:lstStyle/>
          <a:p>
            <a:r>
              <a:rPr lang="en-US" dirty="0" smtClean="0"/>
              <a:t>Documentation in wiki</a:t>
            </a:r>
          </a:p>
          <a:p>
            <a:pPr lvl="1"/>
            <a:r>
              <a:rPr lang="en-US" dirty="0">
                <a:hlinkClick r:id="rId3"/>
              </a:rPr>
              <a:t>https://</a:t>
            </a:r>
            <a:r>
              <a:rPr lang="en-US" dirty="0" smtClean="0">
                <a:hlinkClick r:id="rId3"/>
              </a:rPr>
              <a:t>github.com/OfficeDev/PnP/wiki/contributing-to-Office-365-developer-patterns-and-practices</a:t>
            </a:r>
            <a:endParaRPr lang="en-US" dirty="0" smtClean="0"/>
          </a:p>
          <a:p>
            <a:pPr lvl="1"/>
            <a:endParaRPr lang="en-US" dirty="0"/>
          </a:p>
          <a:p>
            <a:r>
              <a:rPr lang="en-US" dirty="0" smtClean="0"/>
              <a:t>Simple steps</a:t>
            </a:r>
          </a:p>
          <a:p>
            <a:pPr lvl="1"/>
            <a:r>
              <a:rPr lang="en-US" dirty="0" smtClean="0"/>
              <a:t>Fork</a:t>
            </a:r>
          </a:p>
          <a:p>
            <a:pPr lvl="1"/>
            <a:r>
              <a:rPr lang="en-US" dirty="0" smtClean="0"/>
              <a:t>Apply changes and contributions</a:t>
            </a:r>
          </a:p>
          <a:p>
            <a:pPr lvl="1"/>
            <a:r>
              <a:rPr lang="en-US" dirty="0" smtClean="0"/>
              <a:t>Submit a pull request</a:t>
            </a:r>
          </a:p>
          <a:p>
            <a:pPr lvl="1"/>
            <a:r>
              <a:rPr lang="en-US" dirty="0" smtClean="0"/>
              <a:t>Core team members will review</a:t>
            </a:r>
          </a:p>
          <a:p>
            <a:pPr lvl="1"/>
            <a:r>
              <a:rPr lang="en-US" dirty="0" smtClean="0"/>
              <a:t>Merged to Dev</a:t>
            </a:r>
          </a:p>
          <a:p>
            <a:pPr lvl="1"/>
            <a:endParaRPr lang="en-US" dirty="0" smtClean="0"/>
          </a:p>
          <a:p>
            <a:pPr marL="284162" lvl="1" indent="0">
              <a:buNone/>
            </a:pPr>
            <a:endParaRPr lang="en-US" dirty="0"/>
          </a:p>
        </p:txBody>
      </p:sp>
    </p:spTree>
    <p:extLst>
      <p:ext uri="{BB962C8B-B14F-4D97-AF65-F5344CB8AC3E}">
        <p14:creationId xmlns:p14="http://schemas.microsoft.com/office/powerpoint/2010/main" val="1581835559"/>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Community calls</a:t>
            </a:r>
            <a:endParaRPr lang="en-GB" dirty="0"/>
          </a:p>
        </p:txBody>
      </p:sp>
      <p:sp>
        <p:nvSpPr>
          <p:cNvPr id="3" name="Text Placeholder 2"/>
          <p:cNvSpPr>
            <a:spLocks noGrp="1"/>
          </p:cNvSpPr>
          <p:nvPr>
            <p:ph type="body" sz="quarter" idx="10"/>
          </p:nvPr>
        </p:nvSpPr>
        <p:spPr>
          <a:xfrm>
            <a:off x="519112" y="1447798"/>
            <a:ext cx="11149013" cy="3924301"/>
          </a:xfrm>
        </p:spPr>
        <p:txBody>
          <a:bodyPr/>
          <a:lstStyle/>
          <a:p>
            <a:r>
              <a:rPr lang="en-US" dirty="0" smtClean="0"/>
              <a:t>Vesa talks for 30-45 minutes, </a:t>
            </a:r>
            <a:r>
              <a:rPr lang="en-US" dirty="0" smtClean="0"/>
              <a:t>rest of the hour is demos and questions</a:t>
            </a:r>
            <a:endParaRPr lang="en-US" dirty="0" smtClean="0"/>
          </a:p>
          <a:p>
            <a:r>
              <a:rPr lang="en-US" dirty="0" smtClean="0"/>
              <a:t>Monthly call on 2</a:t>
            </a:r>
            <a:r>
              <a:rPr lang="en-US" baseline="30000" dirty="0" smtClean="0"/>
              <a:t>nd</a:t>
            </a:r>
            <a:r>
              <a:rPr lang="en-US" dirty="0" smtClean="0"/>
              <a:t> Tuesday on each month</a:t>
            </a:r>
          </a:p>
          <a:p>
            <a:r>
              <a:rPr lang="en-US" dirty="0" smtClean="0"/>
              <a:t>Next call is March 10 @ 17:00 (Lync link in PnP wiki)</a:t>
            </a:r>
            <a:endParaRPr lang="en-GB" dirty="0"/>
          </a:p>
        </p:txBody>
      </p:sp>
    </p:spTree>
    <p:extLst>
      <p:ext uri="{BB962C8B-B14F-4D97-AF65-F5344CB8AC3E}">
        <p14:creationId xmlns:p14="http://schemas.microsoft.com/office/powerpoint/2010/main" val="3508217099"/>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t="10931" b="4577"/>
          <a:stretch/>
        </p:blipFill>
        <p:spPr>
          <a:xfrm>
            <a:off x="-38280" y="-14548"/>
            <a:ext cx="12248482" cy="6872548"/>
          </a:xfrm>
          <a:prstGeom prst="rect">
            <a:avLst/>
          </a:prstGeom>
        </p:spPr>
      </p:pic>
      <p:sp>
        <p:nvSpPr>
          <p:cNvPr id="6" name="Rectangle 5"/>
          <p:cNvSpPr/>
          <p:nvPr/>
        </p:nvSpPr>
        <p:spPr bwMode="auto">
          <a:xfrm rot="16200000" flipH="1" flipV="1">
            <a:off x="2555043" y="-2593324"/>
            <a:ext cx="6858002" cy="12044649"/>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marL="342900" indent="-342900" algn="ctr" defTabSz="913513" fontAlgn="base">
              <a:spcBef>
                <a:spcPct val="0"/>
              </a:spcBef>
              <a:spcAft>
                <a:spcPct val="0"/>
              </a:spcAft>
              <a:buFont typeface="Arial" panose="020B0604020202020204" pitchFamily="34" charset="0"/>
              <a:buChar char="•"/>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Roadmap – What’s coming?</a:t>
            </a:r>
            <a:endParaRPr lang="en-US" dirty="0">
              <a:solidFill>
                <a:schemeClr val="bg1"/>
              </a:solidFill>
            </a:endParaRPr>
          </a:p>
        </p:txBody>
      </p:sp>
      <p:sp>
        <p:nvSpPr>
          <p:cNvPr id="3" name="TextBox 2"/>
          <p:cNvSpPr txBox="1"/>
          <p:nvPr/>
        </p:nvSpPr>
        <p:spPr>
          <a:xfrm>
            <a:off x="519112" y="1205098"/>
            <a:ext cx="5436520" cy="4801314"/>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spc="-70" dirty="0" smtClean="0">
                <a:solidFill>
                  <a:schemeClr val="bg1"/>
                </a:solidFill>
                <a:latin typeface="+mj-lt"/>
              </a:rPr>
              <a:t>Starter kits</a:t>
            </a:r>
          </a:p>
          <a:p>
            <a:pPr marL="800082" lvl="1" indent="-342900">
              <a:buFont typeface="Arial" panose="020B0604020202020204" pitchFamily="34" charset="0"/>
              <a:buChar char="•"/>
            </a:pPr>
            <a:r>
              <a:rPr lang="en-US" sz="2000" spc="-70" dirty="0" smtClean="0">
                <a:solidFill>
                  <a:schemeClr val="bg1"/>
                </a:solidFill>
                <a:latin typeface="+mj-lt"/>
              </a:rPr>
              <a:t>Provisioning</a:t>
            </a:r>
          </a:p>
          <a:p>
            <a:pPr marL="800082" lvl="1" indent="-342900">
              <a:buFont typeface="Arial" panose="020B0604020202020204" pitchFamily="34" charset="0"/>
              <a:buChar char="•"/>
            </a:pPr>
            <a:r>
              <a:rPr lang="en-US" sz="2000" spc="-70" dirty="0" smtClean="0">
                <a:solidFill>
                  <a:schemeClr val="bg1"/>
                </a:solidFill>
                <a:latin typeface="+mj-lt"/>
              </a:rPr>
              <a:t>Remote timer jobs</a:t>
            </a:r>
            <a:endParaRPr lang="en-US" sz="2000" spc="-70" dirty="0">
              <a:solidFill>
                <a:schemeClr val="bg1"/>
              </a:solidFill>
              <a:latin typeface="+mj-lt"/>
            </a:endParaRPr>
          </a:p>
          <a:p>
            <a:pPr marL="342900" indent="-342900">
              <a:buFont typeface="Arial" panose="020B0604020202020204" pitchFamily="34" charset="0"/>
              <a:buChar char="•"/>
            </a:pPr>
            <a:r>
              <a:rPr lang="en-US" sz="2400" spc="-70" dirty="0" smtClean="0">
                <a:solidFill>
                  <a:schemeClr val="bg1"/>
                </a:solidFill>
                <a:latin typeface="+mj-lt"/>
              </a:rPr>
              <a:t>Improvements </a:t>
            </a:r>
            <a:r>
              <a:rPr lang="en-US" sz="2400" spc="-70" dirty="0">
                <a:solidFill>
                  <a:schemeClr val="bg1"/>
                </a:solidFill>
                <a:latin typeface="+mj-lt"/>
              </a:rPr>
              <a:t>to core </a:t>
            </a:r>
            <a:r>
              <a:rPr lang="en-US" sz="2400" spc="-70" dirty="0" smtClean="0">
                <a:solidFill>
                  <a:schemeClr val="bg1"/>
                </a:solidFill>
                <a:latin typeface="+mj-lt"/>
              </a:rPr>
              <a:t>component</a:t>
            </a:r>
          </a:p>
          <a:p>
            <a:pPr marL="800082" lvl="1" indent="-342900">
              <a:buFont typeface="Arial" panose="020B0604020202020204" pitchFamily="34" charset="0"/>
              <a:buChar char="•"/>
            </a:pPr>
            <a:r>
              <a:rPr lang="en-US" sz="2000" spc="-70" dirty="0" smtClean="0">
                <a:solidFill>
                  <a:schemeClr val="bg1"/>
                </a:solidFill>
                <a:latin typeface="+mj-lt"/>
              </a:rPr>
              <a:t>Unit testing, logging, other stuff</a:t>
            </a:r>
            <a:endParaRPr lang="en-US" sz="2000" spc="-70" dirty="0">
              <a:solidFill>
                <a:schemeClr val="bg1"/>
              </a:solidFill>
              <a:latin typeface="+mj-lt"/>
            </a:endParaRPr>
          </a:p>
          <a:p>
            <a:pPr marL="342900" indent="-342900">
              <a:buFont typeface="Arial" panose="020B0604020202020204" pitchFamily="34" charset="0"/>
              <a:buChar char="•"/>
            </a:pPr>
            <a:r>
              <a:rPr lang="en-US" sz="2400" spc="-70" dirty="0" smtClean="0">
                <a:solidFill>
                  <a:schemeClr val="bg1"/>
                </a:solidFill>
                <a:latin typeface="+mj-lt"/>
              </a:rPr>
              <a:t>Guidance</a:t>
            </a:r>
          </a:p>
          <a:p>
            <a:pPr marL="800082" lvl="1" indent="-342900">
              <a:buFont typeface="Arial" panose="020B0604020202020204" pitchFamily="34" charset="0"/>
              <a:buChar char="•"/>
            </a:pPr>
            <a:r>
              <a:rPr lang="en-US" sz="2000" spc="-70" dirty="0" smtClean="0">
                <a:solidFill>
                  <a:schemeClr val="bg1"/>
                </a:solidFill>
                <a:latin typeface="+mj-lt"/>
              </a:rPr>
              <a:t>Application </a:t>
            </a:r>
            <a:r>
              <a:rPr lang="en-US" sz="2000" spc="-70" dirty="0">
                <a:solidFill>
                  <a:schemeClr val="bg1"/>
                </a:solidFill>
                <a:latin typeface="+mj-lt"/>
              </a:rPr>
              <a:t>Life Cycle for app model</a:t>
            </a:r>
          </a:p>
          <a:p>
            <a:pPr marL="800082" lvl="1" indent="-342900">
              <a:buFont typeface="Arial" panose="020B0604020202020204" pitchFamily="34" charset="0"/>
              <a:buChar char="•"/>
            </a:pPr>
            <a:r>
              <a:rPr lang="en-US" sz="2000" spc="-70" dirty="0" smtClean="0">
                <a:solidFill>
                  <a:schemeClr val="bg1"/>
                </a:solidFill>
                <a:latin typeface="+mj-lt"/>
              </a:rPr>
              <a:t>Design </a:t>
            </a:r>
            <a:r>
              <a:rPr lang="en-US" sz="2000" spc="-70" dirty="0">
                <a:solidFill>
                  <a:schemeClr val="bg1"/>
                </a:solidFill>
                <a:latin typeface="+mj-lt"/>
              </a:rPr>
              <a:t>patterns for App model based implementation</a:t>
            </a:r>
          </a:p>
          <a:p>
            <a:pPr marL="800082" lvl="1" indent="-342900">
              <a:buFont typeface="Arial" panose="020B0604020202020204" pitchFamily="34" charset="0"/>
              <a:buChar char="•"/>
            </a:pPr>
            <a:r>
              <a:rPr lang="en-US" sz="2000" spc="-70" dirty="0" smtClean="0">
                <a:solidFill>
                  <a:schemeClr val="bg1"/>
                </a:solidFill>
                <a:latin typeface="+mj-lt"/>
              </a:rPr>
              <a:t>Transformation </a:t>
            </a:r>
            <a:r>
              <a:rPr lang="en-US" sz="2000" spc="-70" dirty="0">
                <a:solidFill>
                  <a:schemeClr val="bg1"/>
                </a:solidFill>
                <a:latin typeface="+mj-lt"/>
              </a:rPr>
              <a:t>guidance for existing </a:t>
            </a:r>
            <a:r>
              <a:rPr lang="en-US" sz="2000" spc="-70" dirty="0" smtClean="0">
                <a:solidFill>
                  <a:schemeClr val="bg1"/>
                </a:solidFill>
                <a:latin typeface="+mj-lt"/>
              </a:rPr>
              <a:t>customizations</a:t>
            </a:r>
            <a:endParaRPr lang="en-US" sz="2000" spc="-70" dirty="0">
              <a:solidFill>
                <a:schemeClr val="bg1"/>
              </a:solidFill>
              <a:latin typeface="+mj-lt"/>
            </a:endParaRPr>
          </a:p>
          <a:p>
            <a:pPr marL="800082" lvl="1" indent="-342900">
              <a:buFont typeface="Arial" panose="020B0604020202020204" pitchFamily="34" charset="0"/>
              <a:buChar char="•"/>
            </a:pPr>
            <a:r>
              <a:rPr lang="en-US" sz="2000" spc="-70" dirty="0" smtClean="0">
                <a:solidFill>
                  <a:schemeClr val="bg1"/>
                </a:solidFill>
                <a:latin typeface="+mj-lt"/>
              </a:rPr>
              <a:t>App </a:t>
            </a:r>
            <a:r>
              <a:rPr lang="en-US" sz="2000" spc="-70" dirty="0">
                <a:solidFill>
                  <a:schemeClr val="bg1"/>
                </a:solidFill>
                <a:latin typeface="+mj-lt"/>
              </a:rPr>
              <a:t>model impact for enterprise architecture</a:t>
            </a:r>
          </a:p>
          <a:p>
            <a:pPr marL="800082" lvl="1" indent="-342900">
              <a:buFont typeface="Arial" panose="020B0604020202020204" pitchFamily="34" charset="0"/>
              <a:buChar char="•"/>
            </a:pPr>
            <a:r>
              <a:rPr lang="en-US" sz="2000" spc="-70" dirty="0" smtClean="0">
                <a:solidFill>
                  <a:schemeClr val="bg1"/>
                </a:solidFill>
                <a:latin typeface="+mj-lt"/>
              </a:rPr>
              <a:t>Content </a:t>
            </a:r>
            <a:r>
              <a:rPr lang="en-US" sz="2000" spc="-70" dirty="0">
                <a:solidFill>
                  <a:schemeClr val="bg1"/>
                </a:solidFill>
                <a:latin typeface="+mj-lt"/>
              </a:rPr>
              <a:t>migration for app model </a:t>
            </a:r>
            <a:r>
              <a:rPr lang="en-US" sz="2000" spc="-70" dirty="0" smtClean="0">
                <a:solidFill>
                  <a:schemeClr val="bg1"/>
                </a:solidFill>
                <a:latin typeface="+mj-lt"/>
              </a:rPr>
              <a:t>implementation</a:t>
            </a:r>
          </a:p>
          <a:p>
            <a:pPr marL="800082" lvl="1" indent="-342900">
              <a:buFont typeface="Arial" panose="020B0604020202020204" pitchFamily="34" charset="0"/>
              <a:buChar char="•"/>
            </a:pPr>
            <a:r>
              <a:rPr lang="en-US" sz="2000" spc="-70" dirty="0" smtClean="0">
                <a:solidFill>
                  <a:schemeClr val="bg1"/>
                </a:solidFill>
                <a:latin typeface="+mj-lt"/>
              </a:rPr>
              <a:t>Continuous integration</a:t>
            </a:r>
            <a:endParaRPr lang="en-US" sz="2000" spc="-70" dirty="0">
              <a:solidFill>
                <a:schemeClr val="bg1"/>
              </a:solidFill>
              <a:latin typeface="+mj-lt"/>
            </a:endParaRPr>
          </a:p>
        </p:txBody>
      </p:sp>
    </p:spTree>
    <p:extLst>
      <p:ext uri="{BB962C8B-B14F-4D97-AF65-F5344CB8AC3E}">
        <p14:creationId xmlns:p14="http://schemas.microsoft.com/office/powerpoint/2010/main" val="305310354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7505" y="205229"/>
            <a:ext cx="11901320" cy="2121411"/>
          </a:xfrm>
        </p:spPr>
        <p:txBody>
          <a:bodyPr/>
          <a:lstStyle/>
          <a:p>
            <a:r>
              <a:rPr lang="en-US" sz="16600" dirty="0" smtClean="0">
                <a:solidFill>
                  <a:schemeClr val="bg1"/>
                </a:solidFill>
                <a:latin typeface="Arial" pitchFamily="34" charset="0"/>
                <a:cs typeface="Arial" pitchFamily="34" charset="0"/>
              </a:rPr>
              <a:t>Feedback…</a:t>
            </a:r>
            <a:endParaRPr lang="en-US" sz="13800" dirty="0">
              <a:solidFill>
                <a:schemeClr val="bg1"/>
              </a:solidFill>
              <a:cs typeface="Arial" pitchFamily="34" charset="0"/>
            </a:endParaRPr>
          </a:p>
        </p:txBody>
      </p:sp>
      <p:sp>
        <p:nvSpPr>
          <p:cNvPr id="4" name="Text Placeholder 3"/>
          <p:cNvSpPr>
            <a:spLocks noGrp="1"/>
          </p:cNvSpPr>
          <p:nvPr>
            <p:ph type="body" sz="quarter" idx="4294967295"/>
          </p:nvPr>
        </p:nvSpPr>
        <p:spPr>
          <a:xfrm>
            <a:off x="287506" y="2775857"/>
            <a:ext cx="7330509" cy="1959977"/>
          </a:xfrm>
        </p:spPr>
        <p:txBody>
          <a:bodyPr/>
          <a:lstStyle/>
          <a:p>
            <a:pPr>
              <a:lnSpc>
                <a:spcPct val="100000"/>
              </a:lnSpc>
              <a:defRPr/>
            </a:pPr>
            <a:r>
              <a:rPr lang="en-US" sz="3200" dirty="0" smtClean="0">
                <a:solidFill>
                  <a:schemeClr val="bg1"/>
                </a:solidFill>
                <a:latin typeface="+mn-lt"/>
                <a:cs typeface="Arial" pitchFamily="34" charset="0"/>
              </a:rPr>
              <a:t>Please keep the feedback coming in Yammer… we need your input for the prioritization.</a:t>
            </a:r>
          </a:p>
          <a:p>
            <a:pPr>
              <a:lnSpc>
                <a:spcPct val="100000"/>
              </a:lnSpc>
              <a:defRPr/>
            </a:pPr>
            <a:r>
              <a:rPr lang="en-US" sz="3200" dirty="0">
                <a:solidFill>
                  <a:schemeClr val="bg1"/>
                </a:solidFill>
                <a:latin typeface="+mn-lt"/>
                <a:cs typeface="Arial" pitchFamily="34" charset="0"/>
              </a:rPr>
              <a:t>Yammer group O365 Dev Patterns &amp; </a:t>
            </a:r>
            <a:r>
              <a:rPr lang="en-US" sz="3200" dirty="0" smtClean="0">
                <a:solidFill>
                  <a:schemeClr val="bg1"/>
                </a:solidFill>
                <a:latin typeface="+mn-lt"/>
                <a:cs typeface="Arial" pitchFamily="34" charset="0"/>
              </a:rPr>
              <a:t>Practices @ </a:t>
            </a:r>
            <a:r>
              <a:rPr lang="en-US" sz="3200" dirty="0">
                <a:solidFill>
                  <a:schemeClr val="bg1"/>
                </a:solidFill>
                <a:latin typeface="+mn-lt"/>
                <a:cs typeface="Arial" pitchFamily="34" charset="0"/>
              </a:rPr>
              <a:t>yammer.com/</a:t>
            </a:r>
            <a:r>
              <a:rPr lang="en-US" sz="3200" dirty="0" err="1">
                <a:solidFill>
                  <a:schemeClr val="bg1"/>
                </a:solidFill>
                <a:latin typeface="+mn-lt"/>
                <a:cs typeface="Arial" pitchFamily="34" charset="0"/>
              </a:rPr>
              <a:t>itpronetwork</a:t>
            </a:r>
            <a:r>
              <a:rPr lang="en-US" sz="3200" dirty="0">
                <a:solidFill>
                  <a:schemeClr val="bg1"/>
                </a:solidFill>
                <a:latin typeface="+mn-lt"/>
                <a:cs typeface="Arial" pitchFamily="34" charset="0"/>
              </a:rPr>
              <a:t>/</a:t>
            </a:r>
            <a:endParaRPr lang="en-US" sz="3200" dirty="0" smtClean="0">
              <a:solidFill>
                <a:schemeClr val="bg1"/>
              </a:solidFill>
              <a:latin typeface="+mn-lt"/>
              <a:cs typeface="Arial" pitchFamily="34" charset="0"/>
            </a:endParaRPr>
          </a:p>
        </p:txBody>
      </p:sp>
    </p:spTree>
    <p:extLst>
      <p:ext uri="{BB962C8B-B14F-4D97-AF65-F5344CB8AC3E}">
        <p14:creationId xmlns:p14="http://schemas.microsoft.com/office/powerpoint/2010/main" val="3560379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p:cNvSpPr>
            <a:spLocks noGrp="1"/>
          </p:cNvSpPr>
          <p:nvPr>
            <p:ph type="body" idx="1"/>
          </p:nvPr>
        </p:nvSpPr>
        <p:spPr/>
        <p:txBody>
          <a:bodyPr/>
          <a:lstStyle/>
          <a:p>
            <a:r>
              <a:rPr lang="sv-SE" dirty="0" err="1" smtClean="0"/>
              <a:t>Questions</a:t>
            </a:r>
            <a:r>
              <a:rPr lang="sv-SE" dirty="0" smtClean="0"/>
              <a:t> I </a:t>
            </a:r>
            <a:r>
              <a:rPr lang="sv-SE" dirty="0" err="1" smtClean="0"/>
              <a:t>will</a:t>
            </a:r>
            <a:r>
              <a:rPr lang="sv-SE" dirty="0" smtClean="0"/>
              <a:t> (</a:t>
            </a:r>
            <a:r>
              <a:rPr lang="sv-SE" dirty="0" err="1" smtClean="0"/>
              <a:t>hopefully</a:t>
            </a:r>
            <a:r>
              <a:rPr lang="sv-SE" dirty="0" smtClean="0"/>
              <a:t>) </a:t>
            </a:r>
            <a:r>
              <a:rPr lang="sv-SE" dirty="0" err="1" smtClean="0"/>
              <a:t>answer</a:t>
            </a:r>
            <a:r>
              <a:rPr lang="sv-SE" dirty="0" smtClean="0"/>
              <a:t> in the 26 </a:t>
            </a:r>
            <a:r>
              <a:rPr lang="sv-SE" dirty="0" err="1" smtClean="0"/>
              <a:t>remaining</a:t>
            </a:r>
            <a:r>
              <a:rPr lang="sv-SE" dirty="0" smtClean="0"/>
              <a:t> </a:t>
            </a:r>
            <a:r>
              <a:rPr lang="sv-SE" dirty="0" err="1" smtClean="0"/>
              <a:t>slides</a:t>
            </a:r>
            <a:endParaRPr lang="sv-SE" dirty="0"/>
          </a:p>
        </p:txBody>
      </p:sp>
      <p:sp>
        <p:nvSpPr>
          <p:cNvPr id="3" name="Platshållare för innehåll 2"/>
          <p:cNvSpPr>
            <a:spLocks noGrp="1"/>
          </p:cNvSpPr>
          <p:nvPr>
            <p:ph sz="quarter" idx="4"/>
          </p:nvPr>
        </p:nvSpPr>
        <p:spPr/>
        <p:txBody>
          <a:bodyPr/>
          <a:lstStyle/>
          <a:p>
            <a:r>
              <a:rPr lang="en-US" dirty="0" smtClean="0"/>
              <a:t>What is </a:t>
            </a:r>
            <a:r>
              <a:rPr lang="en-US" dirty="0" smtClean="0"/>
              <a:t>PnP?</a:t>
            </a:r>
            <a:endParaRPr lang="en-US" dirty="0" smtClean="0"/>
          </a:p>
          <a:p>
            <a:r>
              <a:rPr lang="en-US" dirty="0" smtClean="0"/>
              <a:t>What does PnP contain?</a:t>
            </a:r>
          </a:p>
          <a:p>
            <a:r>
              <a:rPr lang="en-US" dirty="0" smtClean="0"/>
              <a:t>What value does PnP provide?</a:t>
            </a:r>
          </a:p>
          <a:p>
            <a:r>
              <a:rPr lang="en-US" dirty="0" smtClean="0"/>
              <a:t>How do I get involved?</a:t>
            </a:r>
          </a:p>
        </p:txBody>
      </p:sp>
    </p:spTree>
    <p:extLst>
      <p:ext uri="{BB962C8B-B14F-4D97-AF65-F5344CB8AC3E}">
        <p14:creationId xmlns:p14="http://schemas.microsoft.com/office/powerpoint/2010/main" val="4472491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Questions?</a:t>
            </a:r>
            <a:endParaRPr lang="en-US" sz="7200" dirty="0">
              <a:solidFill>
                <a:schemeClr val="bg1"/>
              </a:solidFill>
            </a:endParaRPr>
          </a:p>
        </p:txBody>
      </p:sp>
    </p:spTree>
    <p:extLst>
      <p:ext uri="{BB962C8B-B14F-4D97-AF65-F5344CB8AC3E}">
        <p14:creationId xmlns:p14="http://schemas.microsoft.com/office/powerpoint/2010/main" val="232582502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93143" y="168303"/>
            <a:ext cx="6193672" cy="4903981"/>
          </a:xfrm>
          <a:prstGeom prst="rect">
            <a:avLst/>
          </a:prstGeom>
          <a:noFill/>
        </p:spPr>
        <p:txBody>
          <a:bodyPr wrap="square" lIns="179114" tIns="143293" rIns="179114" bIns="143293" rtlCol="0">
            <a:spAutoFit/>
          </a:bodyPr>
          <a:lstStyle/>
          <a:p>
            <a:pPr marL="0" lvl="1" defTabSz="565990">
              <a:lnSpc>
                <a:spcPct val="90000"/>
              </a:lnSpc>
              <a:spcBef>
                <a:spcPts val="588"/>
              </a:spcBef>
              <a:spcAft>
                <a:spcPts val="980"/>
              </a:spcAft>
            </a:pP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Transform your code</a:t>
            </a:r>
            <a:r>
              <a:rPr lang="en-US" dirty="0">
                <a:gradFill>
                  <a:gsLst>
                    <a:gs pos="0">
                      <a:srgbClr val="FFFFFF"/>
                    </a:gs>
                    <a:gs pos="100000">
                      <a:srgbClr val="FFFFFF"/>
                    </a:gs>
                  </a:gsLst>
                  <a:lin ang="5400000" scaled="1"/>
                </a:gradFill>
                <a:cs typeface="Segoe UI" panose="020B0502040204020203" pitchFamily="34" charset="0"/>
              </a:rPr>
              <a:t/>
            </a:r>
            <a:br>
              <a:rPr lang="en-US" dirty="0">
                <a:gradFill>
                  <a:gsLst>
                    <a:gs pos="0">
                      <a:srgbClr val="FFFFFF"/>
                    </a:gs>
                    <a:gs pos="100000">
                      <a:srgbClr val="FFFFFF"/>
                    </a:gs>
                  </a:gsLst>
                  <a:lin ang="5400000" scaled="1"/>
                </a:gradFill>
                <a:cs typeface="Segoe UI" panose="020B0502040204020203" pitchFamily="34" charset="0"/>
              </a:rPr>
            </a:br>
            <a:r>
              <a:rPr lang="en-US" dirty="0">
                <a:gradFill>
                  <a:gsLst>
                    <a:gs pos="0">
                      <a:srgbClr val="FFFFFF"/>
                    </a:gs>
                    <a:gs pos="100000">
                      <a:srgbClr val="FFFFFF"/>
                    </a:gs>
                  </a:gsLst>
                  <a:lin ang="5400000" scaled="1"/>
                </a:gradFill>
                <a:cs typeface="Segoe UI" panose="020B0502040204020203" pitchFamily="34" charset="0"/>
              </a:rPr>
              <a:t>Providing App Model Patterns for common </a:t>
            </a:r>
            <a:br>
              <a:rPr lang="en-US" dirty="0">
                <a:gradFill>
                  <a:gsLst>
                    <a:gs pos="0">
                      <a:srgbClr val="FFFFFF"/>
                    </a:gs>
                    <a:gs pos="100000">
                      <a:srgbClr val="FFFFFF"/>
                    </a:gs>
                  </a:gsLst>
                  <a:lin ang="5400000" scaled="1"/>
                </a:gradFill>
                <a:cs typeface="Segoe UI" panose="020B0502040204020203" pitchFamily="34" charset="0"/>
              </a:rPr>
            </a:br>
            <a:r>
              <a:rPr lang="en-US" dirty="0">
                <a:gradFill>
                  <a:gsLst>
                    <a:gs pos="0">
                      <a:srgbClr val="FFFFFF"/>
                    </a:gs>
                    <a:gs pos="100000">
                      <a:srgbClr val="FFFFFF"/>
                    </a:gs>
                  </a:gsLst>
                  <a:lin ang="5400000" scaled="1"/>
                </a:gradFill>
                <a:cs typeface="Segoe UI" panose="020B0502040204020203" pitchFamily="34" charset="0"/>
              </a:rPr>
              <a:t>Full Trust Code scenarios</a:t>
            </a:r>
            <a:endParaRPr lang="en-US" sz="2000" b="1" dirty="0">
              <a:gradFill>
                <a:gsLst>
                  <a:gs pos="0">
                    <a:srgbClr val="FFFFFF"/>
                  </a:gs>
                  <a:gs pos="100000">
                    <a:srgbClr val="FFFFFF"/>
                  </a:gs>
                </a:gsLst>
                <a:lin ang="5400000" scaled="1"/>
              </a:gradFill>
            </a:endParaRPr>
          </a:p>
          <a:p>
            <a:pPr defTabSz="913549">
              <a:lnSpc>
                <a:spcPct val="90000"/>
              </a:lnSpc>
            </a:pPr>
            <a:r>
              <a:rPr lang="en-US" sz="3600"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100</a:t>
            </a: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 Visual Studio projects</a:t>
            </a:r>
            <a:b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br>
            <a:r>
              <a:rPr lang="en-US" sz="28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Common scenarios</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Branding</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Site provisioning</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Remote event receivers </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Large file support</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Taxonomy driven navigation</a:t>
            </a:r>
          </a:p>
          <a:p>
            <a:pPr marL="230115" lvl="1" indent="-230115" defTabSz="565990">
              <a:lnSpc>
                <a:spcPct val="90000"/>
              </a:lnSpc>
              <a:spcBef>
                <a:spcPts val="294"/>
              </a:spcBef>
              <a:spcAft>
                <a:spcPts val="980"/>
              </a:spcAft>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And much more…</a:t>
            </a:r>
            <a:endParaRPr lang="en-US" sz="2000" dirty="0">
              <a:gradFill>
                <a:gsLst>
                  <a:gs pos="0">
                    <a:srgbClr val="FFFFFF"/>
                  </a:gs>
                  <a:gs pos="100000">
                    <a:srgbClr val="FFFFFF"/>
                  </a:gs>
                </a:gsLst>
                <a:lin ang="5400000" scaled="1"/>
              </a:gradFill>
            </a:endParaRPr>
          </a:p>
          <a:p>
            <a:pPr defTabSz="913549">
              <a:lnSpc>
                <a:spcPct val="90000"/>
              </a:lnSpc>
            </a:pP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Contribute</a:t>
            </a:r>
          </a:p>
          <a:p>
            <a:pPr marL="0" lvl="1" defTabSz="565990">
              <a:lnSpc>
                <a:spcPct val="90000"/>
              </a:lnSpc>
            </a:pPr>
            <a:r>
              <a:rPr lang="en-US" dirty="0" smtClean="0">
                <a:gradFill>
                  <a:gsLst>
                    <a:gs pos="0">
                      <a:srgbClr val="FFFFFF"/>
                    </a:gs>
                    <a:gs pos="100000">
                      <a:srgbClr val="FFFFFF"/>
                    </a:gs>
                  </a:gsLst>
                  <a:lin ang="5400000" scaled="1"/>
                </a:gradFill>
                <a:cs typeface="Segoe UI" panose="020B0502040204020203" pitchFamily="34" charset="0"/>
              </a:rPr>
              <a:t>This is open source project and open for </a:t>
            </a:r>
            <a:r>
              <a:rPr lang="en-US" dirty="0" err="1" smtClean="0">
                <a:gradFill>
                  <a:gsLst>
                    <a:gs pos="0">
                      <a:srgbClr val="FFFFFF"/>
                    </a:gs>
                    <a:gs pos="100000">
                      <a:srgbClr val="FFFFFF"/>
                    </a:gs>
                  </a:gsLst>
                  <a:lin ang="5400000" scaled="1"/>
                </a:gradFill>
                <a:cs typeface="Segoe UI" panose="020B0502040204020203" pitchFamily="34" charset="0"/>
              </a:rPr>
              <a:t>contirbutions</a:t>
            </a:r>
            <a:endParaRPr lang="en-US" dirty="0">
              <a:gradFill>
                <a:gsLst>
                  <a:gs pos="0">
                    <a:srgbClr val="FFFFFF"/>
                  </a:gs>
                  <a:gs pos="100000">
                    <a:srgbClr val="FFFFFF"/>
                  </a:gs>
                </a:gsLst>
                <a:lin ang="5400000" scaled="1"/>
              </a:gradFill>
              <a:cs typeface="Segoe UI" panose="020B0502040204020203" pitchFamily="34" charset="0"/>
            </a:endParaRPr>
          </a:p>
        </p:txBody>
      </p:sp>
      <p:sp>
        <p:nvSpPr>
          <p:cNvPr id="10" name="Rectangle 9" hidden="1"/>
          <p:cNvSpPr/>
          <p:nvPr/>
        </p:nvSpPr>
        <p:spPr bwMode="auto">
          <a:xfrm>
            <a:off x="4902" y="1336106"/>
            <a:ext cx="6171906" cy="5519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4" tIns="143293" rIns="179114" bIns="14329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6207386" y="4926865"/>
            <a:ext cx="5981439" cy="967797"/>
          </a:xfrm>
          <a:prstGeom prst="rect">
            <a:avLst/>
          </a:prstGeom>
          <a:noFill/>
        </p:spPr>
        <p:txBody>
          <a:bodyPr wrap="none" lIns="179090" tIns="143271" rIns="179090" bIns="143271" rtlCol="0">
            <a:spAutoFit/>
          </a:bodyPr>
          <a:lstStyle/>
          <a:p>
            <a:pPr defTabSz="913375">
              <a:lnSpc>
                <a:spcPct val="90000"/>
              </a:lnSpc>
              <a:spcAft>
                <a:spcPts val="588"/>
              </a:spcAft>
            </a:pPr>
            <a:r>
              <a:rPr lang="en-US" sz="4899" u="sng" dirty="0">
                <a:gradFill>
                  <a:gsLst>
                    <a:gs pos="2917">
                      <a:srgbClr val="FFFFFF"/>
                    </a:gs>
                    <a:gs pos="30000">
                      <a:srgbClr val="FFFFFF"/>
                    </a:gs>
                  </a:gsLst>
                  <a:lin ang="5400000" scaled="0"/>
                </a:gradFill>
                <a:latin typeface="Segoe UI Light"/>
              </a:rPr>
              <a:t>aka.ms/</a:t>
            </a:r>
            <a:r>
              <a:rPr lang="en-US" sz="4899" u="sng" dirty="0" err="1">
                <a:gradFill>
                  <a:gsLst>
                    <a:gs pos="2917">
                      <a:srgbClr val="FFFFFF"/>
                    </a:gs>
                    <a:gs pos="30000">
                      <a:srgbClr val="FFFFFF"/>
                    </a:gs>
                  </a:gsLst>
                  <a:lin ang="5400000" scaled="0"/>
                </a:gradFill>
                <a:latin typeface="Segoe UI Light"/>
              </a:rPr>
              <a:t>OfficeDevPnP</a:t>
            </a:r>
            <a:endParaRPr lang="en-US" sz="4899" u="sng" dirty="0">
              <a:gradFill>
                <a:gsLst>
                  <a:gs pos="2917">
                    <a:srgbClr val="FFFFFF"/>
                  </a:gs>
                  <a:gs pos="30000">
                    <a:srgbClr val="FFFFFF"/>
                  </a:gs>
                </a:gsLst>
                <a:lin ang="5400000" scaled="0"/>
              </a:gradFill>
              <a:latin typeface="Segoe UI Light"/>
            </a:endParaRPr>
          </a:p>
        </p:txBody>
      </p:sp>
      <p:grpSp>
        <p:nvGrpSpPr>
          <p:cNvPr id="13" name="Group 12"/>
          <p:cNvGrpSpPr/>
          <p:nvPr/>
        </p:nvGrpSpPr>
        <p:grpSpPr>
          <a:xfrm>
            <a:off x="343851" y="-220605"/>
            <a:ext cx="5643508" cy="2295452"/>
            <a:chOff x="477350" y="330556"/>
            <a:chExt cx="5758172" cy="2342091"/>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2159093" y="1810873"/>
              <a:ext cx="2958246" cy="861774"/>
            </a:xfrm>
            <a:prstGeom prst="rect">
              <a:avLst/>
            </a:prstGeom>
            <a:noFill/>
          </p:spPr>
          <p:txBody>
            <a:bodyPr wrap="none" lIns="0" tIns="0" rIns="0" bIns="0" rtlCol="0">
              <a:spAutoFit/>
            </a:bodyPr>
            <a:lstStyle/>
            <a:p>
              <a:r>
                <a:rPr lang="en-US" sz="2744" dirty="0">
                  <a:solidFill>
                    <a:srgbClr val="FFFFFF"/>
                  </a:solidFill>
                  <a:latin typeface="Segoe UI Light"/>
                </a:rPr>
                <a:t>Developer</a:t>
              </a:r>
            </a:p>
            <a:p>
              <a:r>
                <a:rPr lang="en-US" sz="2744" dirty="0">
                  <a:solidFill>
                    <a:srgbClr val="FFFFFF"/>
                  </a:solidFill>
                  <a:latin typeface="Segoe UI Light"/>
                </a:rPr>
                <a:t>Patterns &amp; Practices</a:t>
              </a:r>
            </a:p>
          </p:txBody>
        </p:sp>
      </p:grpSp>
      <p:pic>
        <p:nvPicPr>
          <p:cNvPr id="1026" name="Picture 2" descr="http://officedevcenter-msprod.azurewebsites.net/Media/Default/Slider/image3.jpg"/>
          <p:cNvPicPr>
            <a:picLocks noChangeAspect="1" noChangeArrowheads="1"/>
          </p:cNvPicPr>
          <p:nvPr/>
        </p:nvPicPr>
        <p:blipFill rotWithShape="1">
          <a:blip r:embed="rId4">
            <a:extLst>
              <a:ext uri="{28A0092B-C50C-407E-A947-70E740481C1C}">
                <a14:useLocalDpi xmlns:a14="http://schemas.microsoft.com/office/drawing/2010/main" val="0"/>
              </a:ext>
            </a:extLst>
          </a:blip>
          <a:srcRect r="10518"/>
          <a:stretch/>
        </p:blipFill>
        <p:spPr bwMode="auto">
          <a:xfrm>
            <a:off x="-4876219" y="2248732"/>
            <a:ext cx="11053027" cy="4117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6440927"/>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randombar(horizontal)">
                                      <p:cBhvr>
                                        <p:cTn id="11" dur="500"/>
                                        <p:tgtEl>
                                          <p:spTgt spid="102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smtClean="0"/>
              <a:t>The PnP Repository</a:t>
            </a:r>
            <a:endParaRPr lang="sv-SE" dirty="0"/>
          </a:p>
        </p:txBody>
      </p:sp>
      <p:sp>
        <p:nvSpPr>
          <p:cNvPr id="3" name="Platshållare för text 2"/>
          <p:cNvSpPr>
            <a:spLocks noGrp="1"/>
          </p:cNvSpPr>
          <p:nvPr>
            <p:ph type="body" sz="quarter" idx="12"/>
          </p:nvPr>
        </p:nvSpPr>
        <p:spPr/>
        <p:txBody>
          <a:bodyPr/>
          <a:lstStyle/>
          <a:p>
            <a:r>
              <a:rPr lang="sv-SE" dirty="0"/>
              <a:t>https://github.com/OfficeDev/PnP</a:t>
            </a:r>
          </a:p>
        </p:txBody>
      </p:sp>
    </p:spTree>
    <p:extLst>
      <p:ext uri="{BB962C8B-B14F-4D97-AF65-F5344CB8AC3E}">
        <p14:creationId xmlns:p14="http://schemas.microsoft.com/office/powerpoint/2010/main" val="40958994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4311922" y="1513029"/>
            <a:ext cx="2838166" cy="4115341"/>
          </a:xfrm>
          <a:prstGeom prst="rect">
            <a:avLst/>
          </a:prstGeom>
        </p:spPr>
      </p:pic>
      <p:sp>
        <p:nvSpPr>
          <p:cNvPr id="3" name="Title 2"/>
          <p:cNvSpPr>
            <a:spLocks noGrp="1"/>
          </p:cNvSpPr>
          <p:nvPr>
            <p:ph type="title"/>
          </p:nvPr>
        </p:nvSpPr>
        <p:spPr/>
        <p:txBody>
          <a:bodyPr/>
          <a:lstStyle/>
          <a:p>
            <a:r>
              <a:rPr lang="en-US" dirty="0" smtClean="0"/>
              <a:t>PnP Structure – folders and code</a:t>
            </a:r>
            <a:endParaRPr lang="en-US" dirty="0"/>
          </a:p>
        </p:txBody>
      </p:sp>
      <p:cxnSp>
        <p:nvCxnSpPr>
          <p:cNvPr id="8" name="Straight Connector 7"/>
          <p:cNvCxnSpPr/>
          <p:nvPr/>
        </p:nvCxnSpPr>
        <p:spPr>
          <a:xfrm flipV="1">
            <a:off x="3539702" y="1672421"/>
            <a:ext cx="901670" cy="9254"/>
          </a:xfrm>
          <a:prstGeom prst="line">
            <a:avLst/>
          </a:prstGeom>
          <a:ln w="15875">
            <a:tailEnd type="oval"/>
          </a:ln>
        </p:spPr>
        <p:style>
          <a:lnRef idx="1">
            <a:schemeClr val="dk1"/>
          </a:lnRef>
          <a:fillRef idx="0">
            <a:schemeClr val="dk1"/>
          </a:fillRef>
          <a:effectRef idx="0">
            <a:schemeClr val="dk1"/>
          </a:effectRef>
          <a:fontRef idx="minor">
            <a:schemeClr val="tx1"/>
          </a:fontRef>
        </p:style>
      </p:cxnSp>
      <p:sp>
        <p:nvSpPr>
          <p:cNvPr id="9" name="TextBox 4"/>
          <p:cNvSpPr txBox="1"/>
          <p:nvPr/>
        </p:nvSpPr>
        <p:spPr>
          <a:xfrm>
            <a:off x="519112" y="1456979"/>
            <a:ext cx="3020591" cy="1565718"/>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All referenced assemblies are included in package.</a:t>
            </a:r>
          </a:p>
          <a:p>
            <a:pPr marL="0" lvl="1"/>
            <a:endParaRPr lang="fi-FI" sz="1400" dirty="0">
              <a:solidFill>
                <a:schemeClr val="bg1"/>
              </a:solidFill>
            </a:endParaRPr>
          </a:p>
          <a:p>
            <a:pPr marL="0" lvl="1"/>
            <a:r>
              <a:rPr lang="en-US" sz="1400" dirty="0" smtClean="0">
                <a:solidFill>
                  <a:schemeClr val="bg1"/>
                </a:solidFill>
              </a:rPr>
              <a:t>Contains latest 15 &amp; 16 versions of the CSOM components.  </a:t>
            </a:r>
          </a:p>
          <a:p>
            <a:pPr marL="0" lvl="1"/>
            <a:endParaRPr lang="en-US" sz="1400" dirty="0" smtClean="0">
              <a:solidFill>
                <a:schemeClr val="bg1"/>
              </a:solidFill>
            </a:endParaRPr>
          </a:p>
          <a:p>
            <a:pPr marL="0" lvl="1"/>
            <a:r>
              <a:rPr lang="en-US" sz="1400" dirty="0" smtClean="0">
                <a:solidFill>
                  <a:schemeClr val="bg1"/>
                </a:solidFill>
              </a:rPr>
              <a:t>No need for additional downloads</a:t>
            </a:r>
            <a:endParaRPr lang="en-US" sz="1400" dirty="0">
              <a:solidFill>
                <a:schemeClr val="bg1"/>
              </a:solidFill>
            </a:endParaRPr>
          </a:p>
        </p:txBody>
      </p:sp>
      <p:sp>
        <p:nvSpPr>
          <p:cNvPr id="14" name="TextBox 4"/>
          <p:cNvSpPr txBox="1"/>
          <p:nvPr/>
        </p:nvSpPr>
        <p:spPr>
          <a:xfrm>
            <a:off x="8656956" y="3460486"/>
            <a:ext cx="3020591" cy="703944"/>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Reusable remote operation component with extensions methods to standard CSOM objects.</a:t>
            </a:r>
            <a:endParaRPr lang="en-US" sz="1400" dirty="0">
              <a:solidFill>
                <a:schemeClr val="bg1"/>
              </a:solidFill>
            </a:endParaRPr>
          </a:p>
        </p:txBody>
      </p:sp>
      <p:cxnSp>
        <p:nvCxnSpPr>
          <p:cNvPr id="15" name="Straight Connector 14"/>
          <p:cNvCxnSpPr/>
          <p:nvPr/>
        </p:nvCxnSpPr>
        <p:spPr>
          <a:xfrm flipH="1" flipV="1">
            <a:off x="7102015" y="3901823"/>
            <a:ext cx="1497446" cy="4968"/>
          </a:xfrm>
          <a:prstGeom prst="line">
            <a:avLst/>
          </a:prstGeom>
          <a:ln w="15875">
            <a:tailEnd type="oval"/>
          </a:ln>
        </p:spPr>
        <p:style>
          <a:lnRef idx="1">
            <a:schemeClr val="dk1"/>
          </a:lnRef>
          <a:fillRef idx="0">
            <a:schemeClr val="dk1"/>
          </a:fillRef>
          <a:effectRef idx="0">
            <a:schemeClr val="dk1"/>
          </a:effectRef>
          <a:fontRef idx="minor">
            <a:schemeClr val="tx1"/>
          </a:fontRef>
        </p:style>
      </p:cxnSp>
      <p:sp>
        <p:nvSpPr>
          <p:cNvPr id="19" name="TextBox 4"/>
          <p:cNvSpPr txBox="1"/>
          <p:nvPr/>
        </p:nvSpPr>
        <p:spPr>
          <a:xfrm>
            <a:off x="486618" y="4954389"/>
            <a:ext cx="3020591" cy="919388"/>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Scenario demonstrations for the usage of the core component. Contains additional explanations and usage models for API patterns.</a:t>
            </a:r>
            <a:endParaRPr lang="en-US" sz="1400" dirty="0">
              <a:solidFill>
                <a:schemeClr val="bg1"/>
              </a:solidFill>
            </a:endParaRPr>
          </a:p>
        </p:txBody>
      </p:sp>
      <p:cxnSp>
        <p:nvCxnSpPr>
          <p:cNvPr id="20" name="Straight Connector 19"/>
          <p:cNvCxnSpPr/>
          <p:nvPr/>
        </p:nvCxnSpPr>
        <p:spPr>
          <a:xfrm flipV="1">
            <a:off x="3539702" y="5088599"/>
            <a:ext cx="901669" cy="726"/>
          </a:xfrm>
          <a:prstGeom prst="line">
            <a:avLst/>
          </a:prstGeom>
          <a:ln w="15875">
            <a:tailEnd type="oval"/>
          </a:ln>
        </p:spPr>
        <p:style>
          <a:lnRef idx="1">
            <a:schemeClr val="dk1"/>
          </a:lnRef>
          <a:fillRef idx="0">
            <a:schemeClr val="dk1"/>
          </a:fillRef>
          <a:effectRef idx="0">
            <a:schemeClr val="dk1"/>
          </a:effectRef>
          <a:fontRef idx="minor">
            <a:schemeClr val="tx1"/>
          </a:fontRef>
        </p:style>
      </p:cxnSp>
      <p:sp>
        <p:nvSpPr>
          <p:cNvPr id="26" name="TextBox 4"/>
          <p:cNvSpPr txBox="1"/>
          <p:nvPr/>
        </p:nvSpPr>
        <p:spPr>
          <a:xfrm>
            <a:off x="8656956" y="2778447"/>
            <a:ext cx="3020591" cy="488500"/>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Reusable components targeted for reuse as such in projects.</a:t>
            </a:r>
            <a:endParaRPr lang="en-US" sz="1400" dirty="0">
              <a:solidFill>
                <a:schemeClr val="bg1"/>
              </a:solidFill>
            </a:endParaRPr>
          </a:p>
        </p:txBody>
      </p:sp>
      <p:sp>
        <p:nvSpPr>
          <p:cNvPr id="27" name="TextBox 4"/>
          <p:cNvSpPr txBox="1"/>
          <p:nvPr/>
        </p:nvSpPr>
        <p:spPr>
          <a:xfrm>
            <a:off x="486617" y="4164430"/>
            <a:ext cx="3020591" cy="703944"/>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Sample projects. Independent samples demonstrating a capability or functionality.</a:t>
            </a:r>
            <a:endParaRPr lang="en-US" sz="1400" dirty="0">
              <a:solidFill>
                <a:schemeClr val="bg1"/>
              </a:solidFill>
            </a:endParaRPr>
          </a:p>
        </p:txBody>
      </p:sp>
      <p:cxnSp>
        <p:nvCxnSpPr>
          <p:cNvPr id="30" name="Straight Connector 29"/>
          <p:cNvCxnSpPr/>
          <p:nvPr/>
        </p:nvCxnSpPr>
        <p:spPr>
          <a:xfrm flipH="1">
            <a:off x="7053943" y="3118617"/>
            <a:ext cx="1593591" cy="0"/>
          </a:xfrm>
          <a:prstGeom prst="line">
            <a:avLst/>
          </a:prstGeom>
          <a:ln w="15875">
            <a:tailEnd type="oval"/>
          </a:ln>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a:xfrm flipH="1" flipV="1">
            <a:off x="6527800" y="5414083"/>
            <a:ext cx="2119734" cy="848"/>
          </a:xfrm>
          <a:prstGeom prst="line">
            <a:avLst/>
          </a:prstGeom>
          <a:ln w="15875">
            <a:tailEnd type="oval"/>
          </a:ln>
        </p:spPr>
        <p:style>
          <a:lnRef idx="1">
            <a:schemeClr val="dk1"/>
          </a:lnRef>
          <a:fillRef idx="0">
            <a:schemeClr val="dk1"/>
          </a:fillRef>
          <a:effectRef idx="0">
            <a:schemeClr val="dk1"/>
          </a:effectRef>
          <a:fontRef idx="minor">
            <a:schemeClr val="tx1"/>
          </a:fontRef>
        </p:style>
      </p:cxnSp>
      <p:sp>
        <p:nvSpPr>
          <p:cNvPr id="28" name="TextBox 4"/>
          <p:cNvSpPr txBox="1"/>
          <p:nvPr/>
        </p:nvSpPr>
        <p:spPr>
          <a:xfrm>
            <a:off x="8647534" y="4868374"/>
            <a:ext cx="3020591" cy="919388"/>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Complex reusable solutions demonstrating combining multiple capabilities for building real solution. Uses core component.</a:t>
            </a:r>
            <a:endParaRPr lang="en-US" sz="1400" dirty="0">
              <a:solidFill>
                <a:schemeClr val="bg1"/>
              </a:solidFill>
            </a:endParaRPr>
          </a:p>
        </p:txBody>
      </p:sp>
      <p:sp>
        <p:nvSpPr>
          <p:cNvPr id="29" name="TextBox 4"/>
          <p:cNvSpPr txBox="1"/>
          <p:nvPr/>
        </p:nvSpPr>
        <p:spPr>
          <a:xfrm>
            <a:off x="486616" y="3323958"/>
            <a:ext cx="3020591" cy="488500"/>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Various Presentations on different scenarios.</a:t>
            </a:r>
            <a:endParaRPr lang="en-US" sz="1400" dirty="0">
              <a:solidFill>
                <a:schemeClr val="bg1"/>
              </a:solidFill>
            </a:endParaRPr>
          </a:p>
        </p:txBody>
      </p:sp>
      <p:cxnSp>
        <p:nvCxnSpPr>
          <p:cNvPr id="21" name="Straight Connector 20"/>
          <p:cNvCxnSpPr/>
          <p:nvPr/>
        </p:nvCxnSpPr>
        <p:spPr>
          <a:xfrm flipV="1">
            <a:off x="3539702" y="3454316"/>
            <a:ext cx="901669" cy="726"/>
          </a:xfrm>
          <a:prstGeom prst="line">
            <a:avLst/>
          </a:prstGeom>
          <a:ln w="15875">
            <a:tailEnd type="oval"/>
          </a:ln>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a:off x="3507207" y="4680039"/>
            <a:ext cx="1042131" cy="0"/>
          </a:xfrm>
          <a:prstGeom prst="line">
            <a:avLst/>
          </a:prstGeom>
          <a:ln w="15875">
            <a:tailEnd type="ova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24861961"/>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PnP Samples</a:t>
            </a:r>
            <a:endParaRPr lang="en-US" dirty="0"/>
          </a:p>
        </p:txBody>
      </p:sp>
      <p:pic>
        <p:nvPicPr>
          <p:cNvPr id="5" name="Bildobjekt 4"/>
          <p:cNvPicPr>
            <a:picLocks noChangeAspect="1"/>
          </p:cNvPicPr>
          <p:nvPr/>
        </p:nvPicPr>
        <p:blipFill>
          <a:blip r:embed="rId3"/>
          <a:stretch>
            <a:fillRect/>
          </a:stretch>
        </p:blipFill>
        <p:spPr>
          <a:xfrm>
            <a:off x="1765980" y="1149555"/>
            <a:ext cx="9030920" cy="4247038"/>
          </a:xfrm>
          <a:prstGeom prst="rect">
            <a:avLst/>
          </a:prstGeom>
        </p:spPr>
      </p:pic>
      <p:sp>
        <p:nvSpPr>
          <p:cNvPr id="6" name="textruta 5"/>
          <p:cNvSpPr txBox="1"/>
          <p:nvPr/>
        </p:nvSpPr>
        <p:spPr>
          <a:xfrm>
            <a:off x="1765980" y="5569651"/>
            <a:ext cx="2291670" cy="369332"/>
          </a:xfrm>
          <a:prstGeom prst="rect">
            <a:avLst/>
          </a:prstGeom>
          <a:noFill/>
        </p:spPr>
        <p:txBody>
          <a:bodyPr wrap="square" lIns="0" tIns="0" rIns="0" bIns="0" rtlCol="0">
            <a:spAutoFit/>
          </a:bodyPr>
          <a:lstStyle/>
          <a:p>
            <a:r>
              <a:rPr lang="en-US" sz="2400" spc="-70" dirty="0" smtClean="0">
                <a:gradFill>
                  <a:gsLst>
                    <a:gs pos="2917">
                      <a:schemeClr val="bg2"/>
                    </a:gs>
                    <a:gs pos="95000">
                      <a:schemeClr val="bg2"/>
                    </a:gs>
                  </a:gsLst>
                  <a:lin ang="5400000" scaled="0"/>
                </a:gradFill>
              </a:rPr>
              <a:t>[… A lot more]</a:t>
            </a:r>
            <a:endParaRPr lang="sv-SE" sz="2400" spc="-70" dirty="0" smtClean="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4294668182"/>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PnP </a:t>
            </a:r>
            <a:r>
              <a:rPr lang="en-US" dirty="0" smtClean="0"/>
              <a:t>Samples - </a:t>
            </a:r>
            <a:r>
              <a:rPr lang="en-US" dirty="0" err="1" smtClean="0"/>
              <a:t>Core.Throttling</a:t>
            </a:r>
            <a:r>
              <a:rPr lang="en-US" dirty="0" smtClean="0"/>
              <a:t> </a:t>
            </a:r>
            <a:endParaRPr lang="en-US" dirty="0"/>
          </a:p>
        </p:txBody>
      </p:sp>
      <p:pic>
        <p:nvPicPr>
          <p:cNvPr id="4" name="Bildobjekt 3"/>
          <p:cNvPicPr>
            <a:picLocks noChangeAspect="1"/>
          </p:cNvPicPr>
          <p:nvPr/>
        </p:nvPicPr>
        <p:blipFill>
          <a:blip r:embed="rId3"/>
          <a:stretch>
            <a:fillRect/>
          </a:stretch>
        </p:blipFill>
        <p:spPr>
          <a:xfrm>
            <a:off x="786265" y="1886630"/>
            <a:ext cx="2876550" cy="3019425"/>
          </a:xfrm>
          <a:prstGeom prst="rect">
            <a:avLst/>
          </a:prstGeom>
        </p:spPr>
      </p:pic>
      <p:pic>
        <p:nvPicPr>
          <p:cNvPr id="5" name="Bildobjekt 4"/>
          <p:cNvPicPr>
            <a:picLocks noChangeAspect="1"/>
          </p:cNvPicPr>
          <p:nvPr/>
        </p:nvPicPr>
        <p:blipFill>
          <a:blip r:embed="rId4"/>
          <a:stretch>
            <a:fillRect/>
          </a:stretch>
        </p:blipFill>
        <p:spPr>
          <a:xfrm>
            <a:off x="5646056" y="1228725"/>
            <a:ext cx="3476625" cy="4857750"/>
          </a:xfrm>
          <a:prstGeom prst="rect">
            <a:avLst/>
          </a:prstGeom>
        </p:spPr>
      </p:pic>
      <p:cxnSp>
        <p:nvCxnSpPr>
          <p:cNvPr id="6" name="Straight Connector 20"/>
          <p:cNvCxnSpPr>
            <a:endCxn id="5" idx="1"/>
          </p:cNvCxnSpPr>
          <p:nvPr/>
        </p:nvCxnSpPr>
        <p:spPr>
          <a:xfrm>
            <a:off x="2620736" y="3486150"/>
            <a:ext cx="3025320" cy="171450"/>
          </a:xfrm>
          <a:prstGeom prst="line">
            <a:avLst/>
          </a:prstGeom>
          <a:ln w="15875">
            <a:tailEnd type="ova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92818524"/>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PnP – Components</a:t>
            </a:r>
            <a:endParaRPr lang="en-US" dirty="0"/>
          </a:p>
        </p:txBody>
      </p:sp>
      <p:pic>
        <p:nvPicPr>
          <p:cNvPr id="2" name="Bildobjekt 1"/>
          <p:cNvPicPr>
            <a:picLocks noChangeAspect="1"/>
          </p:cNvPicPr>
          <p:nvPr/>
        </p:nvPicPr>
        <p:blipFill>
          <a:blip r:embed="rId3"/>
          <a:stretch>
            <a:fillRect/>
          </a:stretch>
        </p:blipFill>
        <p:spPr>
          <a:xfrm>
            <a:off x="306511" y="1136404"/>
            <a:ext cx="11447895" cy="4464296"/>
          </a:xfrm>
          <a:prstGeom prst="rect">
            <a:avLst/>
          </a:prstGeom>
        </p:spPr>
      </p:pic>
    </p:spTree>
    <p:extLst>
      <p:ext uri="{BB962C8B-B14F-4D97-AF65-F5344CB8AC3E}">
        <p14:creationId xmlns:p14="http://schemas.microsoft.com/office/powerpoint/2010/main" val="228763927"/>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21.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22.png"/></Relationships>
</file>

<file path=ppt/webextensions/webextension1.xml><?xml version="1.0" encoding="utf-8"?>
<we:webextension xmlns:we="http://schemas.microsoft.com/office/webextensions/webextension/2010/11" id="{FE817BE6-0D79-4530-BA63-39E9FBC8903E}">
  <we:reference id="wa104379263" version="1.0.0.0" store="en-US" storeType="OMEX"/>
  <we:alternateReferences>
    <we:reference id="WA104379263" version="1.0.0.0" store="WA104379263" storeType="OMEX"/>
  </we:alternateReferences>
  <we:properties>
    <we:property name="config" value="{&quot;display_lang&quot;:&quot;en&quot;,&quot;display_font&quot;:&quot;Consolas&quot;,&quot;syntax_color&quot;:{&quot;Reserved words&quot;:&quot;#0000ff&quot;,&quot;Compiler directives&quot;:&quot;#FF0000&quot;,&quot;Namespaces&quot;:&quot;#008080&quot;,&quot;Classes&quot;:&quot;#808000&quot;,&quot;Line comment&quot;:&quot;#008000&quot;,&quot;Block comment&quot;:&quot;#008000&quot;,&quot;Quotation&quot;:&quot;#FF00FF&quot;,&quot;Quatation 2&quot;:&quot;#FF00FF&quot;,&quot;Number&quot;:&quot;#800080&quot;},&quot;old_syntax_color&quot;:{&quot;Reserved words&quot;:&quot;#0000FF&quot;,&quot;Compiler directives&quot;:&quot;#FF0000&quot;,&quot;Namespaces&quot;:&quot;#008080&quot;,&quot;Classes&quot;:&quot;#808000&quot;,&quot;Line comment&quot;:&quot;#008000&quot;,&quot;Block comment&quot;:&quot;#008000&quot;,&quot;Quotation&quot;:&quot;#FF00FF&quot;,&quot;Quatation 2&quot;:&quot;#FF00FF&quot;,&quot;Number&quot;:&quot;#800080&quot;},&quot;show_line_number&quot;:true,&quot;code_lang&quot;:&quot;cs&quot;,&quot;code&quot;:&quot;string contentTypeName = \&quot;Content Type To Add\&quot;;\n\nIEnumerable&lt;ContentType&gt; results = web.Context\n    .LoadQuery&lt;ContentType&gt;(ctCol\n        .Where(item =&gt; item.Name == contentTypeName));\n\nweb.Context.ExecuteQuery();\n\nvar contentType = results.FirstOrDefault();\n\nList list = GetListWeGotFromSomeWhere();\n\n//Code to Throw if CT does not exist\n\n//Code to do nothing if CT is already in list\n\nif (!list.IsPropertyAvailable(\&quot;ContentTypesEnabled\&quot;))\n{\n    list.Context.Load(list, l =&gt; l.ContentTypesEnabled);\n    list.Context.ExecuteQuery();\n}\n\nlist.ContentTypesEnabled = true;\nlist.Update();\nlist.Context.ExecuteQuery();\n\nlist.ContentTypes.AddExistingContentType(contentType);\nlist.Context.ExecuteQuery();\n\n// Set the default content type\nif (defaultContent)\n{\n    ContentTypeCollection ctCol = list.ContentTypes;\n    list.Context.Load(ctCol);\n    list.Context.ExecuteQueryRetry();\n\n    var ctIds = new List&lt;ContentTypeId&gt;();\n    foreach (ContentType ct in ctCol)\n    {\n        ctIds.Add(ct.Id);\n    }\n\n    // remove the folder content type\n    var newOrder = ctIds.Except(ctIds.Where(id =&gt; id.StringValue.StartsWith(\&quot;0x012000\&quot;)))\n                         .OrderBy(x =&gt; !x.StringValue.StartsWith(contentType.Id.ToString(), StringComparison.OrdinalIgnoreCase))\n                         .ToArray();\n    list.RootFolder.UniqueContentTypeOrder = newOrder;\n\n    list.RootFolder.Update();\n    list.Update();\n    list.Context.ExecuteQuery();\n\n    SetDefaultContentTypeToList(list, contentType);\n}&quot;,&quot;ctags&quot;:{&quot;contentType&quot;:[{&quot;linenum&quot;:&quot;27&quot;,&quot;signature&quot;:&quot;list.ContentTypes.AddExistingContentType(contentType);&quot;},{&quot;linenum&quot;:&quot;9&quot;,&quot;signature&quot;:&quot;var contentType = results.FirstOrDefault();&quot;}],&quot;contentTypeName&quot;:[{&quot;linenum&quot;:&quot;1&quot;,&quot;signature&quot;:&quot;string contentTypeName = \&quot;Content Type To Add\&quot;;&quot;}],&quot;list&quot;:[{&quot;linenum&quot;:&quot;11&quot;,&quot;signature&quot;:&quot;List list = GetListWeGotFromSomeWhere();&quot;}],&quot;list.Context.ExecuteQuery&quot;:[{&quot;linenum&quot;:&quot;25&quot;,&quot;signature&quot;:&quot;list.Context.ExecuteQuery()&quot;},{&quot;linenum&quot;:&quot;28&quot;,&quot;signature&quot;:&quot;list.Context.ExecuteQuery()&quot;}],&quot;list.Update&quot;:[{&quot;linenum&quot;:&quot;24&quot;,&quot;signature&quot;:&quot;list.Update()&quot;}],&quot;results&quot;:[{&quot;linenum&quot;:&quot;3&quot;,&quot;signature&quot;:&quot;IEnumerable&lt;ContentType&gt; results = web.Context&quot;}],&quot;web.Context.ExecuteQuery&quot;:[{&quot;linenum&quot;:&quot;7&quot;,&quot;signature&quot;:&quot;web.Context.ExecuteQuery()&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E8A9EE67-14F4-4EC2-8C76-E6D401F84E67}">
  <we:reference id="wa104379263" version="1.0.0.0" store="en-US" storeType="OMEX"/>
  <we:alternateReferences>
    <we:reference id="WA104379263" version="1.0.0.0" store="WA104379263" storeType="OMEX"/>
  </we:alternateReferences>
  <we:properties>
    <we:property name="config" value="{&quot;display_lang&quot;:&quot;en&quot;,&quot;display_font&quot;:&quot;Consolas&quot;,&quot;syntax_color&quot;:{&quot;Reserved words&quot;:&quot;#0000ff&quot;,&quot;Compiler directives&quot;:&quot;#FF0000&quot;,&quot;Namespaces&quot;:&quot;#008080&quot;,&quot;Classes&quot;:&quot;#808000&quot;,&quot;Line comment&quot;:&quot;#008000&quot;,&quot;Block comment&quot;:&quot;#008000&quot;,&quot;Quotation&quot;:&quot;#FF00FF&quot;,&quot;Quatation 2&quot;:&quot;#FF00FF&quot;,&quot;Number&quot;:&quot;#800080&quot;},&quot;old_syntax_color&quot;:{&quot;Reserved words&quot;:&quot;#0000FF&quot;,&quot;Compiler directives&quot;:&quot;#FF0000&quot;,&quot;Namespaces&quot;:&quot;#008080&quot;,&quot;Classes&quot;:&quot;#808000&quot;,&quot;Line comment&quot;:&quot;#008000&quot;,&quot;Block comment&quot;:&quot;#008000&quot;,&quot;Quotation&quot;:&quot;#FF00FF&quot;,&quot;Quatation 2&quot;:&quot;#FF00FF&quot;,&quot;Number&quot;:&quot;#800080&quot;},&quot;show_line_number&quot;:true,&quot;code_lang&quot;:&quot;cs&quot;,&quot;code&quot;:&quot;web.AddContentTypeToListByName(\n    \&quot;ListName\&quot;, \n    \&quot;ContentTypeName\&quot;, \n    defaultContentType: true, \n    searchContentTypeInSiteHierarchy: true\n);&quot;,&quot;ctags&quot;:{}}"/>
  </we:properties>
  <we:bindings/>
  <we:snapshot xmlns:r="http://schemas.openxmlformats.org/officeDocument/2006/relationships" r:embed="rId1"/>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cd87093e-4634-4748-b2c5-9b7dd08436d4">2FYMKYENTSWQ-73-309</_dlc_DocId>
    <_dlc_DocIdUrl xmlns="cd87093e-4634-4748-b2c5-9b7dd08436d4">
      <Url>https://msft.spoppe.com/teams/case/cat/apps/GAPPS/_layouts/15/DocIdRedir.aspx?ID=2FYMKYENTSWQ-73-309</Url>
      <Description>2FYMKYENTSWQ-73-309</Description>
    </_dlc_DocIdUrl>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04BA25C01049F47A7CA1D7D6DE49E54" ma:contentTypeVersion="1" ma:contentTypeDescription="Create a new document." ma:contentTypeScope="" ma:versionID="4419eea21087248b1cf727314ad9d39d">
  <xsd:schema xmlns:xsd="http://www.w3.org/2001/XMLSchema" xmlns:xs="http://www.w3.org/2001/XMLSchema" xmlns:p="http://schemas.microsoft.com/office/2006/metadata/properties" xmlns:ns2="cd87093e-4634-4748-b2c5-9b7dd08436d4" xmlns:ns3="b3ce0980-cfa3-4301-a185-d1685e708702" targetNamespace="http://schemas.microsoft.com/office/2006/metadata/properties" ma:root="true" ma:fieldsID="28c4fa0c26e1cf5db557b4d01932a63a" ns2:_="" ns3:_="">
    <xsd:import namespace="cd87093e-4634-4748-b2c5-9b7dd08436d4"/>
    <xsd:import namespace="b3ce0980-cfa3-4301-a185-d1685e708702"/>
    <xsd:element name="properties">
      <xsd:complexType>
        <xsd:sequence>
          <xsd:element name="documentManagement">
            <xsd:complexType>
              <xsd:all>
                <xsd:element ref="ns2:_dlc_DocId" minOccurs="0"/>
                <xsd:element ref="ns2:_dlc_DocIdUrl" minOccurs="0"/>
                <xsd:element ref="ns2:_dlc_DocIdPersistId" minOccurs="0"/>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d87093e-4634-4748-b2c5-9b7dd08436d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b3ce0980-cfa3-4301-a185-d1685e708702"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1AEA8A7-A694-4DB0-82AB-EF48F2E9B6F9}">
  <ds:schemaRefs>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schemas.openxmlformats.org/package/2006/metadata/core-properties"/>
    <ds:schemaRef ds:uri="b3ce0980-cfa3-4301-a185-d1685e708702"/>
    <ds:schemaRef ds:uri="http://purl.org/dc/dcmitype/"/>
    <ds:schemaRef ds:uri="cd87093e-4634-4748-b2c5-9b7dd08436d4"/>
    <ds:schemaRef ds:uri="http://www.w3.org/XML/1998/namespace"/>
    <ds:schemaRef ds:uri="http://purl.org/dc/terms/"/>
  </ds:schemaRefs>
</ds:datastoreItem>
</file>

<file path=customXml/itemProps2.xml><?xml version="1.0" encoding="utf-8"?>
<ds:datastoreItem xmlns:ds="http://schemas.openxmlformats.org/officeDocument/2006/customXml" ds:itemID="{7BCC35DC-5732-4D00-A5C7-D8C9E301F4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d87093e-4634-4748-b2c5-9b7dd08436d4"/>
    <ds:schemaRef ds:uri="b3ce0980-cfa3-4301-a185-d1685e70870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4606E04-852E-4880-8CD1-0B186F4087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FY13 O15 Enterprise Pitch Deck - draft1</Template>
  <TotalTime>0</TotalTime>
  <Words>5073</Words>
  <Application>Microsoft Office PowerPoint</Application>
  <PresentationFormat>Anpassad</PresentationFormat>
  <Paragraphs>368</Paragraphs>
  <Slides>30</Slides>
  <Notes>29</Notes>
  <HiddenSlides>0</HiddenSlides>
  <MMClips>0</MMClips>
  <ScaleCrop>false</ScaleCrop>
  <HeadingPairs>
    <vt:vector size="6" baseType="variant">
      <vt:variant>
        <vt:lpstr>Använt teckensnitt</vt:lpstr>
      </vt:variant>
      <vt:variant>
        <vt:i4>6</vt:i4>
      </vt:variant>
      <vt:variant>
        <vt:lpstr>Tema</vt:lpstr>
      </vt:variant>
      <vt:variant>
        <vt:i4>2</vt:i4>
      </vt:variant>
      <vt:variant>
        <vt:lpstr>Bildrubriker</vt:lpstr>
      </vt:variant>
      <vt:variant>
        <vt:i4>30</vt:i4>
      </vt:variant>
    </vt:vector>
  </HeadingPairs>
  <TitlesOfParts>
    <vt:vector size="38" baseType="lpstr">
      <vt:lpstr>Arial</vt:lpstr>
      <vt:lpstr>Calibri</vt:lpstr>
      <vt:lpstr>Consolas</vt:lpstr>
      <vt:lpstr>Segoe UI</vt:lpstr>
      <vt:lpstr>Segoe UI Light</vt:lpstr>
      <vt:lpstr>Wingdings</vt:lpstr>
      <vt:lpstr>5-30055_Office Template 2012 - 16x9 - White Background</vt:lpstr>
      <vt:lpstr>5-30055_Office365 Template 2012 - 16x9 - Colored Accent Slides</vt:lpstr>
      <vt:lpstr>PnP Community Information –February 2015 SSUG Stockholm</vt:lpstr>
      <vt:lpstr>Me </vt:lpstr>
      <vt:lpstr>PowerPoint-presentation</vt:lpstr>
      <vt:lpstr>PowerPoint-presentation</vt:lpstr>
      <vt:lpstr>The PnP Repository</vt:lpstr>
      <vt:lpstr>PnP Structure – folders and code</vt:lpstr>
      <vt:lpstr>PnP Samples</vt:lpstr>
      <vt:lpstr>PnP Samples - Core.Throttling </vt:lpstr>
      <vt:lpstr>PnP – Components</vt:lpstr>
      <vt:lpstr>PnP – Components – TaxonomyPicker</vt:lpstr>
      <vt:lpstr>PnP – Components – TaxonomyPicker</vt:lpstr>
      <vt:lpstr>PnP – Scenarios</vt:lpstr>
      <vt:lpstr>PnP – Scenarios - ECM.AutoTagging</vt:lpstr>
      <vt:lpstr>PnP – Solutions</vt:lpstr>
      <vt:lpstr>PnP – Solutions - OD4B.Configuration.Async</vt:lpstr>
      <vt:lpstr>PnP – (Add CT to List w/o OfficeDevPnP.Core)</vt:lpstr>
      <vt:lpstr>PnP – (Add CT to List w OfficeDevPnP.Core)</vt:lpstr>
      <vt:lpstr>PnP - Added value</vt:lpstr>
      <vt:lpstr>PnP Value - Architect</vt:lpstr>
      <vt:lpstr>PnP Value - Developer</vt:lpstr>
      <vt:lpstr>PnP Value - Business</vt:lpstr>
      <vt:lpstr>PnP Value – End User</vt:lpstr>
      <vt:lpstr>Getting involved</vt:lpstr>
      <vt:lpstr>PnP Repo Statistics(January 2015)</vt:lpstr>
      <vt:lpstr>PnP Repo</vt:lpstr>
      <vt:lpstr>How to contribute?</vt:lpstr>
      <vt:lpstr>Community calls</vt:lpstr>
      <vt:lpstr>Roadmap – What’s coming?</vt:lpstr>
      <vt:lpstr>Feedback…</vt:lpstr>
      <vt:lpstr>PowerPoint-presentation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 Patterns and Practices</dc:title>
  <dc:creator/>
  <cp:keywords/>
  <cp:lastModifiedBy/>
  <cp:revision>2</cp:revision>
  <dcterms:created xsi:type="dcterms:W3CDTF">2012-12-01T01:18:40Z</dcterms:created>
  <dcterms:modified xsi:type="dcterms:W3CDTF">2015-02-26T11:53:10Z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0x010100E04BA25C01049F47A7CA1D7D6DE49E54</vt:lpwstr>
  </property>
  <property fmtid="{D5CDD505-2E9C-101B-9397-08002B2CF9AE}" pid="3" name="IsMyDocuments">
    <vt:bool>true</vt:bool>
  </property>
  <property fmtid="{D5CDD505-2E9C-101B-9397-08002B2CF9AE}" pid="4" name="TaxKeyword">
    <vt:lpwstr/>
  </property>
  <property fmtid="{D5CDD505-2E9C-101B-9397-08002B2CF9AE}" pid="5" name="_dlc_policyId">
    <vt:lpwstr/>
  </property>
  <property fmtid="{D5CDD505-2E9C-101B-9397-08002B2CF9AE}" pid="6" name="Region">
    <vt:lpwstr/>
  </property>
  <property fmtid="{D5CDD505-2E9C-101B-9397-08002B2CF9AE}" pid="7" name="Confidentiality">
    <vt:lpwstr>80;#customer ready|b225dced-5dab-45d2-8576-577b3c96fa78</vt:lpwstr>
  </property>
  <property fmtid="{D5CDD505-2E9C-101B-9397-08002B2CF9AE}" pid="8" name="ItemType">
    <vt:lpwstr/>
  </property>
  <property fmtid="{D5CDD505-2E9C-101B-9397-08002B2CF9AE}" pid="9" name="Industries">
    <vt:lpwstr/>
  </property>
  <property fmtid="{D5CDD505-2E9C-101B-9397-08002B2CF9AE}" pid="10" name="Roles">
    <vt:lpwstr/>
  </property>
  <property fmtid="{D5CDD505-2E9C-101B-9397-08002B2CF9AE}" pid="11" name="SMSGDomain">
    <vt:lpwstr>13357;#Microsoft Office Division|998d7cd0-7f52-4d06-a505-529ce4856340</vt:lpwstr>
  </property>
  <property fmtid="{D5CDD505-2E9C-101B-9397-08002B2CF9AE}" pid="12" name="Competitors">
    <vt:lpwstr/>
  </property>
  <property fmtid="{D5CDD505-2E9C-101B-9397-08002B2CF9AE}" pid="13" name="ItemRetentionFormula">
    <vt:lpwstr/>
  </property>
  <property fmtid="{D5CDD505-2E9C-101B-9397-08002B2CF9AE}" pid="14" name="BusinessArchitecture">
    <vt:lpwstr/>
  </property>
  <property fmtid="{D5CDD505-2E9C-101B-9397-08002B2CF9AE}" pid="15" name="SMSGTags">
    <vt:lpwstr/>
  </property>
  <property fmtid="{D5CDD505-2E9C-101B-9397-08002B2CF9AE}" pid="16" name="Products">
    <vt:lpwstr>10899;#Microsoft Office|3a4e9862-cdce-4bdc-8664-91038e3eb1e9;#12441;#Microsoft Office 365|79b3b58e-e806-4c92-b1ab-8c086f06098a;#16039;#Microsoft Office future versions|b77148c7-a73d-44bc-a163-bb7920270559</vt:lpwstr>
  </property>
  <property fmtid="{D5CDD505-2E9C-101B-9397-08002B2CF9AE}" pid="17" name="EnterpriseDomainTags">
    <vt:lpwstr/>
  </property>
  <property fmtid="{D5CDD505-2E9C-101B-9397-08002B2CF9AE}" pid="18" name="Partners">
    <vt:lpwstr/>
  </property>
  <property fmtid="{D5CDD505-2E9C-101B-9397-08002B2CF9AE}" pid="19" name="Segments">
    <vt:lpwstr/>
  </property>
  <property fmtid="{D5CDD505-2E9C-101B-9397-08002B2CF9AE}" pid="20" name="ActivitiesAndPrograms">
    <vt:lpwstr/>
  </property>
  <property fmtid="{D5CDD505-2E9C-101B-9397-08002B2CF9AE}" pid="21" name="WorkflowChangePath">
    <vt:lpwstr>d3765c0c-e2b5-4307-934b-d5d862e93ab3,3;d3765c0c-e2b5-4307-934b-d5d862e93ab3,3;d3765c0c-e2b5-4307-934b-d5d862e93ab3,23;d3765c0c-e2b5-4307-934b-d5d862e93ab3,28;</vt:lpwstr>
  </property>
  <property fmtid="{D5CDD505-2E9C-101B-9397-08002B2CF9AE}" pid="22" name="Groups">
    <vt:lpwstr>17863;#Office Marketing Group|a07bee86-ad38-44ef-877b-5c34e894c7ed;#19297;#Office Technical Product Marketing|16ddb889-3b91-489d-80f8-c96b7caf7099</vt:lpwstr>
  </property>
  <property fmtid="{D5CDD505-2E9C-101B-9397-08002B2CF9AE}" pid="23" name="Topics">
    <vt:lpwstr/>
  </property>
  <property fmtid="{D5CDD505-2E9C-101B-9397-08002B2CF9AE}" pid="24" name="EnterpriseDomainTagsTaxHTField0">
    <vt:lpwstr/>
  </property>
  <property fmtid="{D5CDD505-2E9C-101B-9397-08002B2CF9AE}" pid="25" name="messageframeworktype">
    <vt:lpwstr>18995;#Office Unmanaged Hub|1e1bb7f5-58a5-4fa2-8263-f1d695d0726e;#18996;#Office Futures|b2b85a55-3707-41f7-bddc-6744ccb5e51c</vt:lpwstr>
  </property>
  <property fmtid="{D5CDD505-2E9C-101B-9397-08002B2CF9AE}" pid="26" name="LastUpdatedByBatchTagging">
    <vt:bool>false</vt:bool>
  </property>
  <property fmtid="{D5CDD505-2E9C-101B-9397-08002B2CF9AE}" pid="27" name="Languages">
    <vt:lpwstr/>
  </property>
  <property fmtid="{D5CDD505-2E9C-101B-9397-08002B2CF9AE}" pid="28" name="_docset_NoMedatataSyncRequired">
    <vt:lpwstr>False</vt:lpwstr>
  </property>
  <property fmtid="{D5CDD505-2E9C-101B-9397-08002B2CF9AE}" pid="29" name="SMSGTagsTaxHTField0">
    <vt:lpwstr/>
  </property>
  <property fmtid="{D5CDD505-2E9C-101B-9397-08002B2CF9AE}" pid="30" name="Audiences">
    <vt:lpwstr>10254;#enterprise|7be59b63-9a97-4305-8844-189a14408896</vt:lpwstr>
  </property>
  <property fmtid="{D5CDD505-2E9C-101B-9397-08002B2CF9AE}" pid="31" name="DocVizPreviewMetadata_Count">
    <vt:i4>21</vt:i4>
  </property>
  <property fmtid="{D5CDD505-2E9C-101B-9397-08002B2CF9AE}" pid="32" name="DocVizPreviewMetadata_0">
    <vt:lpwstr>300x168x1</vt:lpwstr>
  </property>
  <property fmtid="{D5CDD505-2E9C-101B-9397-08002B2CF9AE}" pid="33" name="_dlc_DocIdItemGuid">
    <vt:lpwstr>7aee23d1-7cbc-439a-a734-a0c874ffc41d</vt:lpwstr>
  </property>
</Properties>
</file>